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556500" cy="10680700"/>
  <p:notesSz cx="7556500" cy="10680700"/>
  <p:embeddedFontLst>
    <p:embeddedFont>
      <p:font typeface="PWJSLI+AVIColophon"/>
      <p:regular r:id="rId26"/>
    </p:embeddedFont>
    <p:embeddedFont>
      <p:font typeface="TJVCDQ+BookAntiqua"/>
      <p:regular r:id="rId27"/>
    </p:embeddedFont>
    <p:embeddedFont>
      <p:font typeface="OKQLGQ+BookAntiqua-Italic"/>
      <p:regular r:id="rId28"/>
    </p:embeddedFont>
    <p:embeddedFont>
      <p:font typeface="JNGFMA+TimesNewRomanPS-BoldMT"/>
      <p:regular r:id="rId29"/>
    </p:embeddedFont>
    <p:embeddedFont>
      <p:font typeface="ITCTIV+TimesNewRomanPSMT"/>
      <p:regular r:id="rId30"/>
    </p:embeddedFont>
    <p:embeddedFont>
      <p:font typeface="KGTALG+TimesNewRomanPS-BoldItalicMT"/>
      <p:regular r:id="rId31"/>
    </p:embeddedFont>
    <p:embeddedFont>
      <p:font typeface="KGTALG+TimesNewRomanPS-BoldItalicMT"/>
      <p:regular r:id="rId32"/>
    </p:embeddedFont>
    <p:embeddedFont>
      <p:font typeface="JNGFMA+TimesNewRomanPS-BoldMT"/>
      <p:regular r:id="rId33"/>
    </p:embeddedFont>
    <p:embeddedFont>
      <p:font typeface="JNGFMA+TimesNewRomanPS-BoldMT"/>
      <p:regular r:id="rId34"/>
    </p:embeddedFont>
    <p:embeddedFont>
      <p:font typeface="JNGFMA+TimesNewRomanPS-BoldMT"/>
      <p:regular r:id="rId35"/>
    </p:embeddedFont>
    <p:embeddedFont>
      <p:font typeface="ITCTIV+TimesNewRomanPSMT"/>
      <p:regular r:id="rId36"/>
    </p:embeddedFont>
    <p:embeddedFont>
      <p:font typeface="FDWTOR+Times New Roman"/>
      <p:regular r:id="rId37"/>
    </p:embeddedFont>
    <p:embeddedFont>
      <p:font typeface="NBFRAG+TrebuchetMS"/>
      <p:regular r:id="rId38"/>
    </p:embeddedFont>
    <p:embeddedFont>
      <p:font typeface="FDWTOR+Times New Roman"/>
      <p:regular r:id="rId39"/>
    </p:embeddedFont>
    <p:embeddedFont>
      <p:font typeface="FDWTOR+Times New Roman"/>
      <p:regular r:id="rId40"/>
    </p:embeddedFont>
    <p:embeddedFont>
      <p:font typeface="FDWTOR+Times New Roman"/>
      <p:regular r:id="rId41"/>
    </p:embeddedFont>
    <p:embeddedFont>
      <p:font typeface="DFDUWG+PFStampsFlex-Regular"/>
      <p:regular r:id="rId42"/>
    </p:embeddedFont>
    <p:embeddedFont>
      <p:font typeface="TKTSUF+PFStampsFlex-Regular"/>
      <p:regular r:id="rId43"/>
    </p:embeddedFont>
    <p:embeddedFont>
      <p:font typeface="JNGFMA+TimesNewRomanPS-BoldMT"/>
      <p:regular r:id="rId44"/>
    </p:embeddedFont>
    <p:embeddedFont>
      <p:font typeface="NJGBBG+TimesNewRomanPSMT"/>
      <p:regular r:id="rId45"/>
    </p:embeddedFont>
    <p:embeddedFont>
      <p:font typeface="MHWCCF+Calibri"/>
      <p:regular r:id="rId46"/>
    </p:embeddedFont>
    <p:embeddedFont>
      <p:font typeface="PHWDIS+Calibri-Bold"/>
      <p:regular r:id="rId47"/>
    </p:embeddedFont>
    <p:embeddedFont>
      <p:font typeface="FAHMPF+UB-Century"/>
      <p:regular r:id="rId48"/>
    </p:embeddedFont>
    <p:embeddedFont>
      <p:font typeface="LDMFGB+Cambria"/>
      <p:regular r:id="rId49"/>
    </p:embeddedFont>
    <p:embeddedFont>
      <p:font typeface="PWJSLI+AVIColophon"/>
      <p:regular r:id="rId50"/>
    </p:embeddedFont>
    <p:embeddedFont>
      <p:font typeface="PWJSLI+AVIColophon"/>
      <p:regular r:id="rId51"/>
    </p:embeddedFont>
    <p:embeddedFont>
      <p:font typeface="PWJSLI+AVIColophon"/>
      <p:regular r:id="rId5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30" Type="http://schemas.openxmlformats.org/officeDocument/2006/relationships/font" Target="fonts/font5.fntdata" /><Relationship Id="rId31" Type="http://schemas.openxmlformats.org/officeDocument/2006/relationships/font" Target="fonts/font6.fntdata" /><Relationship Id="rId32" Type="http://schemas.openxmlformats.org/officeDocument/2006/relationships/font" Target="fonts/font7.fntdata" /><Relationship Id="rId33" Type="http://schemas.openxmlformats.org/officeDocument/2006/relationships/font" Target="fonts/font8.fntdata" /><Relationship Id="rId34" Type="http://schemas.openxmlformats.org/officeDocument/2006/relationships/font" Target="fonts/font9.fntdata" /><Relationship Id="rId35" Type="http://schemas.openxmlformats.org/officeDocument/2006/relationships/font" Target="fonts/font10.fntdata" /><Relationship Id="rId36" Type="http://schemas.openxmlformats.org/officeDocument/2006/relationships/font" Target="fonts/font11.fntdata" /><Relationship Id="rId37" Type="http://schemas.openxmlformats.org/officeDocument/2006/relationships/font" Target="fonts/font12.fntdata" /><Relationship Id="rId38" Type="http://schemas.openxmlformats.org/officeDocument/2006/relationships/font" Target="fonts/font13.fntdata" /><Relationship Id="rId39" Type="http://schemas.openxmlformats.org/officeDocument/2006/relationships/font" Target="fonts/font14.fntdata" /><Relationship Id="rId4" Type="http://schemas.openxmlformats.org/officeDocument/2006/relationships/theme" Target="theme/theme1.xml" /><Relationship Id="rId40" Type="http://schemas.openxmlformats.org/officeDocument/2006/relationships/font" Target="fonts/font15.fntdata" /><Relationship Id="rId41" Type="http://schemas.openxmlformats.org/officeDocument/2006/relationships/font" Target="fonts/font16.fntdata" /><Relationship Id="rId42" Type="http://schemas.openxmlformats.org/officeDocument/2006/relationships/font" Target="fonts/font17.fntdata" /><Relationship Id="rId43" Type="http://schemas.openxmlformats.org/officeDocument/2006/relationships/font" Target="fonts/font18.fntdata" /><Relationship Id="rId44" Type="http://schemas.openxmlformats.org/officeDocument/2006/relationships/font" Target="fonts/font19.fntdata" /><Relationship Id="rId45" Type="http://schemas.openxmlformats.org/officeDocument/2006/relationships/font" Target="fonts/font20.fntdata" /><Relationship Id="rId46" Type="http://schemas.openxmlformats.org/officeDocument/2006/relationships/font" Target="fonts/font21.fntdata" /><Relationship Id="rId47" Type="http://schemas.openxmlformats.org/officeDocument/2006/relationships/font" Target="fonts/font22.fntdata" /><Relationship Id="rId48" Type="http://schemas.openxmlformats.org/officeDocument/2006/relationships/font" Target="fonts/font23.fntdata" /><Relationship Id="rId49" Type="http://schemas.openxmlformats.org/officeDocument/2006/relationships/font" Target="fonts/font24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5.fntdata" /><Relationship Id="rId51" Type="http://schemas.openxmlformats.org/officeDocument/2006/relationships/font" Target="fonts/font26.fntdata" /><Relationship Id="rId52" Type="http://schemas.openxmlformats.org/officeDocument/2006/relationships/font" Target="fonts/font27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4571" y="1023227"/>
            <a:ext cx="5528343" cy="752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>
                <a:solidFill>
                  <a:srgbClr val="2b2a29"/>
                </a:solidFill>
                <a:latin typeface="PWJSLI+AVIColophon"/>
                <a:cs typeface="PWJSLI+AVIColophon"/>
              </a:rPr>
              <a:t>5ꢀ</a:t>
            </a:r>
            <a:r>
              <a:rPr dirty="0" sz="4450" baseline="28876" spc="342">
                <a:solidFill>
                  <a:srgbClr val="2b2a29"/>
                </a:solidFill>
                <a:latin typeface="PWJSLI+AVIColophon"/>
                <a:cs typeface="PWJSLI+AVIColophon"/>
              </a:rPr>
              <a:t>ο</a:t>
            </a:r>
            <a:r>
              <a:rPr dirty="0" sz="4650">
                <a:solidFill>
                  <a:srgbClr val="2b2a29"/>
                </a:solidFill>
                <a:latin typeface="PWJSLI+AVIColophon"/>
                <a:cs typeface="PWJSLI+AVIColophon"/>
              </a:rPr>
              <a:t>ꢀΓυμνάσιοꢀΚατερίνης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5871" y="8304828"/>
            <a:ext cx="2815883" cy="84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>
                <a:solidFill>
                  <a:srgbClr val="2a2a29"/>
                </a:solidFill>
                <a:latin typeface="PWJSLI+AVIColophon"/>
                <a:cs typeface="PWJSLI+AVIColophon"/>
              </a:rPr>
              <a:t>Λεύκωμαꢀ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71943" y="9057180"/>
            <a:ext cx="1106268" cy="251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a2a29"/>
                </a:solidFill>
                <a:latin typeface="PWJSLI+AVIColophon"/>
                <a:cs typeface="PWJSLI+AVIColophon"/>
              </a:rPr>
              <a:t>Σχολικόꢀέτος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3540" y="9166241"/>
            <a:ext cx="1408785" cy="407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a2a29"/>
                </a:solidFill>
                <a:latin typeface="PWJSLI+AVIColophon"/>
                <a:cs typeface="PWJSLI+AVIColophon"/>
              </a:rPr>
              <a:t>2021-2022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0059" y="9595561"/>
            <a:ext cx="4635704" cy="432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Το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αναμνηστικό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Λεύκωμα,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είναι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δώρο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καρδιάς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για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κάθε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απόφοιτο</a:t>
            </a:r>
          </a:p>
          <a:p>
            <a:pPr marL="903876" marR="0">
              <a:lnSpc>
                <a:spcPts val="149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της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Γ΄Γυμνασίου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εκ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μέρους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των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 </a:t>
            </a:r>
            <a:r>
              <a:rPr dirty="0" sz="1200">
                <a:solidFill>
                  <a:srgbClr val="2a2a29"/>
                </a:solidFill>
                <a:latin typeface="TJVCDQ+BookAntiqua"/>
                <a:cs typeface="TJVCDQ+BookAntiqua"/>
              </a:rPr>
              <a:t>Γονέων.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37327" y="10072549"/>
            <a:ext cx="3574798" cy="223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Ο</a:t>
            </a:r>
            <a:r>
              <a:rPr dirty="0" sz="1100" spc="-2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 spc="-10">
                <a:solidFill>
                  <a:srgbClr val="2a2a29"/>
                </a:solidFill>
                <a:latin typeface="OKQLGQ+BookAntiqua-Italic"/>
                <a:cs typeface="OKQLGQ+BookAntiqua-Italic"/>
              </a:rPr>
              <a:t>Σύλλογος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 spc="-10">
                <a:solidFill>
                  <a:srgbClr val="2a2a29"/>
                </a:solidFill>
                <a:latin typeface="OKQLGQ+BookAntiqua-Italic"/>
                <a:cs typeface="OKQLGQ+BookAntiqua-Italic"/>
              </a:rPr>
              <a:t>Γονέων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και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 spc="-10">
                <a:solidFill>
                  <a:srgbClr val="2a2a29"/>
                </a:solidFill>
                <a:latin typeface="OKQLGQ+BookAntiqua-Italic"/>
                <a:cs typeface="OKQLGQ+BookAntiqua-Italic"/>
              </a:rPr>
              <a:t>Κηδεμόνων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5ου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Γυμνασίου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 </a:t>
            </a:r>
            <a:r>
              <a:rPr dirty="0" sz="1100">
                <a:solidFill>
                  <a:srgbClr val="2a2a29"/>
                </a:solidFill>
                <a:latin typeface="OKQLGQ+BookAntiqua-Italic"/>
                <a:cs typeface="OKQLGQ+BookAntiqua-Italic"/>
              </a:rPr>
              <a:t>Κατερίνης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9943" y="791554"/>
            <a:ext cx="872646" cy="1417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63"/>
              </a:lnSpc>
              <a:spcBef>
                <a:spcPts val="0"/>
              </a:spcBef>
              <a:spcAft>
                <a:spcPts val="0"/>
              </a:spcAft>
            </a:pPr>
            <a:r>
              <a:rPr dirty="0" sz="9800">
                <a:solidFill>
                  <a:srgbClr val="2b2b2a"/>
                </a:solidFill>
                <a:latin typeface="FDWTOR+Times New Roman"/>
                <a:cs typeface="FDWTOR+Times New Roman"/>
              </a:rPr>
              <a:t>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4852" y="947974"/>
            <a:ext cx="598157" cy="1025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7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2b2b2a"/>
                </a:solidFill>
                <a:latin typeface="FDWTOR+Times New Roman"/>
                <a:cs typeface="FDWTOR+Times New Roman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3547" y="7488359"/>
            <a:ext cx="80928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ΒΑΣΙΛΕΙΑΔΗΣ</a:t>
            </a:r>
          </a:p>
          <a:p>
            <a:pPr marL="8399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ΓΕΩΡΓΙΟΣ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1016" y="7486065"/>
            <a:ext cx="82631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61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ΒΑΣΙΛΕΙΑΔΗΣ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ΑΛΕΞΑΝΔΡΟΣ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5975" y="7488359"/>
            <a:ext cx="806767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ΕΥΘΥΜΙΑΔΗΣ</a:t>
            </a:r>
          </a:p>
          <a:p>
            <a:pPr marL="7712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ΧΑΡΙΛΑΟΣ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77550" y="7488359"/>
            <a:ext cx="934783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ΚΑΤΣΙΜΠΟΥΡΑΣ</a:t>
            </a:r>
          </a:p>
          <a:p>
            <a:pPr marL="14674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37893" y="10045642"/>
            <a:ext cx="520560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ΚΙΤΣΟΥ</a:t>
            </a:r>
          </a:p>
          <a:p>
            <a:pPr marL="626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ΕΛΠΙΔΑ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2817" y="10045642"/>
            <a:ext cx="1141895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153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ΚΟΡΟΜΗΛΗΣ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ΜΑΡΙΟΣ-ΓΕΡΑΣΙΜΟΣ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34852" y="10045642"/>
            <a:ext cx="788936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ΚΟΣΚΕΡΙΔΟΥ</a:t>
            </a:r>
          </a:p>
          <a:p>
            <a:pPr marL="35928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ΑΝΑΣΤΑΣΙΑ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61034" y="10045642"/>
            <a:ext cx="967816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ΚΟΥΤΣΟΥΔΑΚΗΣ</a:t>
            </a:r>
          </a:p>
          <a:p>
            <a:pPr marL="1063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ΚΩΝΣΤΑΝΤΙΝΟΣ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2493" y="2548674"/>
            <a:ext cx="898893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91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ΜΑΡΓΑΡΙΤΗ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ΣΟΦΙΑ-ΕΙΡΗΝΗ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6327" y="2548674"/>
            <a:ext cx="762419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ΜΠΑΤΣΑΡΑΣ</a:t>
            </a:r>
          </a:p>
          <a:p>
            <a:pPr marL="7587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ΙΩΑΝΝΗΣ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6173" y="2548674"/>
            <a:ext cx="1033995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ΠΑΠΑΔΗΜΗΤΡΙΟΥ</a:t>
            </a:r>
          </a:p>
          <a:p>
            <a:pPr marL="12365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ΑΝΝΑ-ΜΑΡΙΑ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1110" y="2548674"/>
            <a:ext cx="695211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ΠΙΠΕΡΙΔΟΥ</a:t>
            </a:r>
          </a:p>
          <a:p>
            <a:pPr marL="11565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7740" y="5034718"/>
            <a:ext cx="688467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ΠΙΣΑΛΙΔΗΣ</a:t>
            </a:r>
          </a:p>
          <a:p>
            <a:pPr marL="751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ΝΙΚΟΛΑΟΣ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52204" y="5034718"/>
            <a:ext cx="610628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28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ΣΑΡΡΗΣ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ΙΩΑΝΝΗΣ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97744" y="5034718"/>
            <a:ext cx="750760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586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ΣΚΟΥΡΑΣ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86264" y="5034718"/>
            <a:ext cx="804824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ΣΤΕΦΑΝΙΔΗΣ</a:t>
            </a:r>
          </a:p>
          <a:p>
            <a:pPr marL="62758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ΑΝΤΩΝΙΟΣ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1931" y="5865377"/>
            <a:ext cx="720372" cy="125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63"/>
              </a:lnSpc>
              <a:spcBef>
                <a:spcPts val="0"/>
              </a:spcBef>
              <a:spcAft>
                <a:spcPts val="0"/>
              </a:spcAft>
            </a:pPr>
            <a:r>
              <a:rPr dirty="0" sz="8500">
                <a:solidFill>
                  <a:srgbClr val="2b2b2a"/>
                </a:solidFill>
                <a:latin typeface="DFDUWG+PFStampsFlex-Regular"/>
                <a:cs typeface="DFDUWG+PFStampsFlex-Regular"/>
              </a:rPr>
              <a:t>Γ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03609" y="6075859"/>
            <a:ext cx="529352" cy="723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b2b2a"/>
                </a:solidFill>
                <a:latin typeface="TKTSUF+PFStampsFlex-Regular"/>
                <a:cs typeface="TKTSUF+PFStampsFlex-Regular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00469" y="7487319"/>
            <a:ext cx="585368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ΤΣΙΑΡΔΗ</a:t>
            </a:r>
          </a:p>
          <a:p>
            <a:pPr marL="10943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ΖΩΗ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38970" y="7488359"/>
            <a:ext cx="537591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ΦΙΓΚΟΥ</a:t>
            </a:r>
          </a:p>
          <a:p>
            <a:pPr marL="1645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ΑΜΠΡΑ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6888" y="902822"/>
            <a:ext cx="1484265" cy="29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16">
                <a:solidFill>
                  <a:srgbClr val="2b2a2a"/>
                </a:solidFill>
                <a:latin typeface="JNGFMA+TimesNewRomanPS-BoldMT"/>
                <a:cs typeface="JNGFMA+TimesNewRomanPS-BoldMT"/>
              </a:rPr>
              <a:t>Αποχαιρετισμός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612" y="1281229"/>
            <a:ext cx="6020010" cy="179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95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c2b2b"/>
                </a:solidFill>
                <a:latin typeface="NJGBBG+TimesNewRomanPSMT"/>
                <a:cs typeface="NJGBBG+TimesNewRomanPSMT"/>
              </a:rPr>
              <a:t>E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ίπε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κάποτε</a:t>
            </a:r>
            <a:r>
              <a:rPr dirty="0" sz="1100" spc="-45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ο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Όσκαρ</a:t>
            </a:r>
            <a:r>
              <a:rPr dirty="0" sz="1100" spc="-44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Ουάιλντ</a:t>
            </a:r>
            <a:r>
              <a:rPr dirty="0" sz="1100" spc="-43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: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«Μας</a:t>
            </a:r>
            <a:r>
              <a:rPr dirty="0" sz="1100" spc="-46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διδάσκουν</a:t>
            </a:r>
            <a:r>
              <a:rPr dirty="0" sz="1100" spc="-43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46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μετράμε.</a:t>
            </a:r>
            <a:r>
              <a:rPr dirty="0" sz="1100" spc="-66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76">
                <a:solidFill>
                  <a:srgbClr val="2c2b2b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29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λεπτά,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ώρες,</a:t>
            </a:r>
            <a:r>
              <a:rPr dirty="0" sz="1100" spc="-46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ημέρες,</a:t>
            </a:r>
            <a:r>
              <a:rPr dirty="0" sz="1100" spc="-46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-47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χρόνια…</a:t>
            </a:r>
          </a:p>
          <a:p>
            <a:pPr marL="254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κανείς</a:t>
            </a:r>
            <a:r>
              <a:rPr dirty="0" sz="1100" spc="34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100" spc="32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εξηγεί</a:t>
            </a:r>
            <a:r>
              <a:rPr dirty="0" sz="1100" spc="35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αξία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στιγμής».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Θα</a:t>
            </a:r>
            <a:r>
              <a:rPr dirty="0" sz="1100" spc="32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 spc="32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ήταν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αδύνατο</a:t>
            </a:r>
            <a:r>
              <a:rPr dirty="0" sz="1100" spc="32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αυτή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τη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στιγμή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32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παριστάνω</a:t>
            </a:r>
            <a:r>
              <a:rPr dirty="0" sz="1100" spc="3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τον</a:t>
            </a:r>
          </a:p>
          <a:p>
            <a:pPr marL="229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αδιάφορο,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προσποιηθώ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πως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δε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θα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λείψουν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λεπτά,</a:t>
            </a:r>
            <a:r>
              <a:rPr dirty="0" sz="1100" spc="-111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οι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ώρες,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οι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μέρες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πέρασα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μαζί</a:t>
            </a:r>
            <a:r>
              <a:rPr dirty="0" sz="1100" spc="-110">
                <a:solidFill>
                  <a:srgbClr val="2c2b2b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c2b2b"/>
                </a:solidFill>
                <a:latin typeface="ITCTIV+TimesNewRomanPSMT"/>
                <a:cs typeface="ITCTIV+TimesNewRomanPSMT"/>
              </a:rPr>
              <a:t>σας.</a:t>
            </a:r>
          </a:p>
          <a:p>
            <a:pPr marL="125076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3">
                <a:solidFill>
                  <a:srgbClr val="2a2a29"/>
                </a:solidFill>
                <a:latin typeface="ITCTIV+TimesNewRomanPSMT"/>
                <a:cs typeface="ITCTIV+TimesNewRomanPSMT"/>
              </a:rPr>
              <a:t>Αγαπητά</a:t>
            </a:r>
            <a:r>
              <a:rPr dirty="0" sz="1100" spc="1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παιδιά,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ήρθε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στιγμή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θα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αποχαιρετήσετε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Γυμνάσιο.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Ζήσατε</a:t>
            </a:r>
            <a:r>
              <a:rPr dirty="0" sz="1100" spc="3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εδώ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τρία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ολόκληρα</a:t>
            </a:r>
          </a:p>
          <a:p>
            <a:pPr marL="175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χρόνια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κατά</a:t>
            </a:r>
            <a:r>
              <a:rPr dirty="0" sz="1100" spc="-4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οποία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αγωνιστήκατε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έχοντας</a:t>
            </a:r>
            <a:r>
              <a:rPr dirty="0" sz="1100" spc="29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κοινούς</a:t>
            </a:r>
            <a:r>
              <a:rPr dirty="0" sz="1100" spc="-4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στόχους</a:t>
            </a:r>
            <a:r>
              <a:rPr dirty="0" sz="1100" spc="-4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29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μια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κοινή</a:t>
            </a:r>
            <a:r>
              <a:rPr dirty="0" sz="1100" spc="-4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ITCTIV+TimesNewRomanPSMT"/>
                <a:cs typeface="ITCTIV+TimesNewRomanPSMT"/>
              </a:rPr>
              <a:t>πορεία.Άλλωστε</a:t>
            </a:r>
            <a:r>
              <a:rPr dirty="0" sz="1100" spc="-6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Σχολείο</a:t>
            </a:r>
          </a:p>
          <a:p>
            <a:pPr marL="108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είναι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κύρια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πηγή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γνώσης.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Παράλληλα</a:t>
            </a:r>
            <a:r>
              <a:rPr dirty="0" sz="1100" spc="2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στοχεύει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διαμόρφωση</a:t>
            </a:r>
            <a:r>
              <a:rPr dirty="0" sz="1100" spc="-7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χαρακτήρων.</a:t>
            </a:r>
            <a:r>
              <a:rPr dirty="0" sz="1100" spc="-7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Σήμερα</a:t>
            </a:r>
            <a:r>
              <a:rPr dirty="0" sz="1100" spc="-7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περισσότερο</a:t>
            </a:r>
          </a:p>
          <a:p>
            <a:pPr marL="84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πoτέ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έχουμε</a:t>
            </a:r>
            <a:r>
              <a:rPr dirty="0" sz="1100" spc="-10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ανάγκη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ανθρώπους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14">
                <a:solidFill>
                  <a:srgbClr val="2a2a29"/>
                </a:solidFill>
                <a:latin typeface="ITCTIV+TimesNewRomanPSMT"/>
                <a:cs typeface="ITCTIV+TimesNewRomanPSMT"/>
              </a:rPr>
              <a:t>καιανθρωπιά.</a:t>
            </a:r>
            <a:r>
              <a:rPr dirty="0" sz="1100" spc="-12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Οι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γνώσεις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μόνες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έχουν</a:t>
            </a:r>
            <a:r>
              <a:rPr dirty="0" sz="1100" spc="-10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καμία</a:t>
            </a:r>
            <a:r>
              <a:rPr dirty="0" sz="1100" spc="-10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αξία.</a:t>
            </a:r>
          </a:p>
          <a:p>
            <a:pPr marL="138716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Σήμερα,</a:t>
            </a:r>
            <a:r>
              <a:rPr dirty="0" sz="1100" spc="4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Γυμνασιακό</a:t>
            </a:r>
            <a:r>
              <a:rPr dirty="0" sz="1100" spc="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6">
                <a:solidFill>
                  <a:srgbClr val="2a2a29"/>
                </a:solidFill>
                <a:latin typeface="ITCTIV+TimesNewRomanPSMT"/>
                <a:cs typeface="ITCTIV+TimesNewRomanPSMT"/>
              </a:rPr>
              <a:t>Ταξίδι</a:t>
            </a:r>
            <a:r>
              <a:rPr dirty="0" sz="1100" spc="43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φτάνει</a:t>
            </a:r>
            <a:r>
              <a:rPr dirty="0" sz="11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</a:t>
            </a:r>
            <a:r>
              <a:rPr dirty="0" sz="1100" spc="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τέλος</a:t>
            </a:r>
            <a:r>
              <a:rPr dirty="0" sz="1100" spc="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του.</a:t>
            </a:r>
            <a:r>
              <a:rPr dirty="0" sz="11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Στην</a:t>
            </a:r>
            <a:r>
              <a:rPr dirty="0" sz="1100" spc="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τρίχρονη</a:t>
            </a:r>
            <a:r>
              <a:rPr dirty="0" sz="1100" spc="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διαδρομή</a:t>
            </a:r>
            <a:r>
              <a:rPr dirty="0" sz="11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του,</a:t>
            </a:r>
            <a:r>
              <a:rPr dirty="0" sz="11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αποκτήσατε</a:t>
            </a:r>
          </a:p>
          <a:p>
            <a:pPr marL="24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εφόδια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100" spc="10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μέλλον,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μοιραστήκατε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προβληματισμούς</a:t>
            </a:r>
            <a:r>
              <a:rPr dirty="0" sz="1100" spc="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1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όνειρα,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θέσατε</a:t>
            </a:r>
            <a:r>
              <a:rPr dirty="0" sz="1100" spc="10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στόχους,</a:t>
            </a:r>
            <a:r>
              <a:rPr dirty="0" sz="1100" spc="1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μάθατε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αρχές</a:t>
            </a:r>
            <a:r>
              <a:rPr dirty="0" sz="1100" spc="10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ιδανικά.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569" y="3108082"/>
            <a:ext cx="6019766" cy="4077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29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Είστε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όλοι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εξαιρετικά</a:t>
            </a:r>
            <a:r>
              <a:rPr dirty="0" sz="1100" spc="-4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παιδιά,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πολλές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δυνατότητες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4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ικανότητες.</a:t>
            </a:r>
            <a:r>
              <a:rPr dirty="0" sz="1100" spc="-4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Βασιστείτε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στις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δυνάμεις</a:t>
            </a:r>
            <a:r>
              <a:rPr dirty="0" sz="1100" spc="-4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σας,</a:t>
            </a:r>
          </a:p>
          <a:p>
            <a:pPr marL="0" marR="0">
              <a:lnSpc>
                <a:spcPts val="1445"/>
              </a:lnSpc>
              <a:spcBef>
                <a:spcPts val="69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πιστέψτε</a:t>
            </a:r>
            <a:r>
              <a:rPr dirty="0" sz="1100" spc="-11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στον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εαυτό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σας,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ανοίξτε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φτερά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10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ορίζοντές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9233" y="3469388"/>
            <a:ext cx="6020018" cy="1798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522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εύχομαι</a:t>
            </a:r>
            <a:r>
              <a:rPr dirty="0" sz="1100" spc="8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ολόψυχα</a:t>
            </a:r>
            <a:r>
              <a:rPr dirty="0" sz="1100" spc="8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προοδεύσετε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20">
                <a:solidFill>
                  <a:srgbClr val="2a2a29"/>
                </a:solidFill>
                <a:latin typeface="ITCTIV+TimesNewRomanPSMT"/>
                <a:cs typeface="ITCTIV+TimesNewRomanPSMT"/>
              </a:rPr>
              <a:t>ζωή</a:t>
            </a:r>
            <a:r>
              <a:rPr dirty="0" sz="1100" spc="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8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είστε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υγιείς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κι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ευτυχισμένοι.</a:t>
            </a:r>
            <a:r>
              <a:rPr dirty="0" sz="1100" spc="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</a:t>
            </a:r>
          </a:p>
          <a:p>
            <a:pPr marL="266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ξεχάσετε</a:t>
            </a:r>
            <a:r>
              <a:rPr dirty="0" sz="11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όμως</a:t>
            </a:r>
            <a:r>
              <a:rPr dirty="0" sz="1100" spc="-6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είστε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6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άνθρωποι.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Σωστοί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άνθρωποι.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έχετε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θάρρος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γνώμης</a:t>
            </a:r>
            <a:r>
              <a:rPr dirty="0" sz="1100" spc="-6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7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6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</a:p>
          <a:p>
            <a:pPr marL="239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αναγνωρίζετε</a:t>
            </a:r>
            <a:r>
              <a:rPr dirty="0" sz="1100" spc="-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λάθη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</a:t>
            </a:r>
            <a:r>
              <a:rPr dirty="0" sz="1100" spc="-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αδικήσετε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ποτέ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άλλους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ούτε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7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τον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εαυτό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  <a:r>
              <a:rPr dirty="0" sz="1100" spc="-8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8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επιλέγετε</a:t>
            </a:r>
          </a:p>
          <a:p>
            <a:pPr marL="195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σωστό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16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υποστηρίζετε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δίκαιο</a:t>
            </a:r>
            <a:r>
              <a:rPr dirty="0" sz="1100" spc="16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γιατί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μόνο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τότε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θα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έχετε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τη</a:t>
            </a:r>
            <a:r>
              <a:rPr dirty="0" sz="1100" spc="1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συνείδησή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1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καθαρή.</a:t>
            </a:r>
          </a:p>
          <a:p>
            <a:pPr marL="149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Άλλωστε,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κοινωνία</a:t>
            </a:r>
            <a:r>
              <a:rPr dirty="0" sz="1100" spc="6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μπορεί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έχει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ανάγκη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επιστήμονες,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περισσότερη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ανάγκη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έχει</a:t>
            </a:r>
            <a:r>
              <a:rPr dirty="0" sz="1100" spc="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</a:p>
          <a:p>
            <a:pPr marL="116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ανθρώπους.</a:t>
            </a:r>
          </a:p>
          <a:p>
            <a:pPr marL="111907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ζητώ</a:t>
            </a:r>
            <a:r>
              <a:rPr dirty="0" sz="1100" spc="-4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συγγνώμη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κάποια</a:t>
            </a:r>
            <a:r>
              <a:rPr dirty="0" sz="1100" spc="-5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στιγμή,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χωρίς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τη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θέληση</a:t>
            </a:r>
            <a:r>
              <a:rPr dirty="0" sz="1100" spc="-5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μου,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αδίκησα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κάποιον</a:t>
            </a:r>
            <a:r>
              <a:rPr dirty="0" sz="1100" spc="-5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εσάς.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5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ευχαριστώ</a:t>
            </a:r>
          </a:p>
          <a:p>
            <a:pPr marL="67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μάθατε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,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αγαπητά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παιδιά,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πώς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βρίσκουμε</a:t>
            </a:r>
            <a:r>
              <a:rPr dirty="0" sz="1100" spc="-8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λύσεις</a:t>
            </a:r>
            <a:r>
              <a:rPr dirty="0" sz="1100" spc="-8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σε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κάθε</a:t>
            </a:r>
            <a:r>
              <a:rPr dirty="0" sz="1100" spc="-8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πρόβλημα.</a:t>
            </a:r>
            <a:r>
              <a:rPr dirty="0" sz="1100" spc="-8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 spc="-8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100" spc="-9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υπενθυμίσατε</a:t>
            </a:r>
          </a:p>
          <a:p>
            <a:pPr marL="29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τι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σημαίνει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πνεύμα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ενότητας,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φιλίας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αλληλεγγύης.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γέλιο</a:t>
            </a:r>
            <a:r>
              <a:rPr dirty="0" sz="1100" spc="-1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έλειψε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ούτε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στιγμή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1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διάρκεια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χρονιάς</a:t>
            </a:r>
            <a:r>
              <a:rPr dirty="0" sz="1100" spc="-1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165" y="5397212"/>
            <a:ext cx="6019866" cy="57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466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10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αποχαιρετώ,</a:t>
            </a:r>
            <a:r>
              <a:rPr dirty="0" sz="1100" spc="-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100" spc="-10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100" spc="-10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σοφή</a:t>
            </a:r>
            <a:r>
              <a:rPr dirty="0" sz="1100" spc="-10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συμβουλή</a:t>
            </a:r>
            <a:r>
              <a:rPr dirty="0" sz="1100" spc="-10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  <a:r>
              <a:rPr dirty="0" sz="1100" spc="11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Αδαμάντιου</a:t>
            </a:r>
            <a:r>
              <a:rPr dirty="0" sz="1100" spc="-10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Κοραή</a:t>
            </a:r>
            <a:r>
              <a:rPr dirty="0" sz="1100" spc="-10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«Δράξασθε</a:t>
            </a:r>
            <a:r>
              <a:rPr dirty="0" sz="1100" spc="-112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Παιδείας</a:t>
            </a:r>
            <a:r>
              <a:rPr dirty="0" sz="1100" spc="-102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»</a:t>
            </a:r>
            <a:r>
              <a:rPr dirty="0" sz="1100" spc="-103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,</a:t>
            </a:r>
            <a:r>
              <a:rPr dirty="0" sz="1100" spc="179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ως</a:t>
            </a:r>
            <a:r>
              <a:rPr dirty="0" sz="1100" spc="-103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λειτουργία</a:t>
            </a:r>
          </a:p>
          <a:p>
            <a:pPr marL="2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φωτισμένης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αγωγής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ψυχής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συνείδησης</a:t>
            </a:r>
            <a:r>
              <a:rPr dirty="0" sz="1100" spc="-109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,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μας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10">
                <a:solidFill>
                  <a:srgbClr val="111111"/>
                </a:solidFill>
                <a:latin typeface="ITCTIV+TimesNewRomanPSMT"/>
                <a:cs typeface="ITCTIV+TimesNewRomanPSMT"/>
              </a:rPr>
              <a:t>καθιστάελευθέρους</a:t>
            </a:r>
            <a:r>
              <a:rPr dirty="0" sz="1100" spc="-12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104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αδεσμεύτους.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είστε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καλά,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100" spc="-11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παιδιά!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5739" y="6098239"/>
            <a:ext cx="1863248" cy="396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Υπεύθυνος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καθηγητής</a:t>
            </a:r>
            <a:r>
              <a:rPr dirty="0" sz="1100" spc="276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του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Γ1</a:t>
            </a:r>
          </a:p>
          <a:p>
            <a:pPr marL="816875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1">
                <a:solidFill>
                  <a:srgbClr val="111111"/>
                </a:solidFill>
                <a:latin typeface="ITCTIV+TimesNewRomanPSMT"/>
                <a:cs typeface="ITCTIV+TimesNewRomanPSMT"/>
              </a:rPr>
              <a:t>Τόκας</a:t>
            </a:r>
            <a:r>
              <a:rPr dirty="0" sz="1100" spc="-39">
                <a:solidFill>
                  <a:srgbClr val="111111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111111"/>
                </a:solidFill>
                <a:latin typeface="ITCTIV+TimesNewRomanPSMT"/>
                <a:cs typeface="ITCTIV+TimesNewRomanPSMT"/>
              </a:rPr>
              <a:t>Αστέριος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4781" y="7628631"/>
            <a:ext cx="2717398" cy="723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Αγαπητοί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μου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μαθητές,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είναι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λόγια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του</a:t>
            </a:r>
          </a:p>
          <a:p>
            <a:pPr marL="30" marR="0">
              <a:lnSpc>
                <a:spcPts val="1260"/>
              </a:lnSpc>
              <a:spcBef>
                <a:spcPts val="69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Καζαντζάκη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ευχή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προς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εσάς: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«Έχετε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</a:p>
          <a:p>
            <a:pPr marL="20" marR="0">
              <a:lnSpc>
                <a:spcPts val="126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πινέλα,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έχετε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χρώματα,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ζωγραφίστε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τον</a:t>
            </a:r>
          </a:p>
          <a:p>
            <a:pPr marL="0" marR="0">
              <a:lnSpc>
                <a:spcPts val="1260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παράδεισο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μπείτε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μέσα»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3336" y="8504925"/>
            <a:ext cx="2303163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Μιχοπούλου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Αικατερίνη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,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Φιλόλογος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5756" y="893698"/>
            <a:ext cx="1397864" cy="20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Αγαπητά</a:t>
            </a:r>
            <a:r>
              <a:rPr dirty="0" sz="1100" spc="-1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µας</a:t>
            </a:r>
            <a:r>
              <a:rPr dirty="0" sz="1100" spc="-1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παιδιά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609" y="1350898"/>
            <a:ext cx="6273889" cy="134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ξεπροβοδίζουµε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στον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νέο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δρόµο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που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ανοίγεται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µπροστά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σας!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Ξανοιχτείτε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µε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τη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νεανική</a:t>
            </a:r>
            <a:r>
              <a:rPr dirty="0" sz="1100" spc="-2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ορµή</a:t>
            </a:r>
          </a:p>
          <a:p>
            <a:pPr marL="109" marR="0">
              <a:lnSpc>
                <a:spcPts val="128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σας,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πορευτείτε</a:t>
            </a:r>
            <a:r>
              <a:rPr dirty="0" sz="1100" spc="201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µε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θάρρος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και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αξιοποιείστε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τον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χρόνο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µε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σύνεση!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Νιώστε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τη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δύναµη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που</a:t>
            </a:r>
            <a:r>
              <a:rPr dirty="0" sz="1100" spc="-109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έχετε,</a:t>
            </a:r>
          </a:p>
          <a:p>
            <a:pPr marL="87" marR="0">
              <a:lnSpc>
                <a:spcPts val="128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αυτή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που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κάνει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µικρούς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θεούς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και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εκµεταλλευτείτε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την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στο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έπακρο,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για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να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κερδίσετε</a:t>
            </a:r>
            <a:r>
              <a:rPr dirty="0" sz="1100" spc="145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το</a:t>
            </a:r>
          </a:p>
          <a:p>
            <a:pPr marL="63" marR="0">
              <a:lnSpc>
                <a:spcPts val="128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µέλλον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σας!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Όπως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λέει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κι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ο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Ελύτης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: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«Είσαι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Νέος!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Εµπρός,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λοιπόν!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Από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σένα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εξαρτάται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η</a:t>
            </a:r>
            <a:r>
              <a:rPr dirty="0" sz="1100" spc="-64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Άνοιξη!»</a:t>
            </a:r>
          </a:p>
          <a:p>
            <a:pPr marL="34" marR="0">
              <a:lnSpc>
                <a:spcPts val="128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Εµπρός,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λοιπόν!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Οι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γονείς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και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κηδεµόνες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σας,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θα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είµαστε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πάντα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δίπλα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σας,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συµπαραστάτες</a:t>
            </a:r>
            <a:r>
              <a:rPr dirty="0" sz="1100" spc="78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και</a:t>
            </a:r>
          </a:p>
          <a:p>
            <a:pPr marL="0" marR="0">
              <a:lnSpc>
                <a:spcPts val="128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αρωγοί!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04610" y="2722499"/>
            <a:ext cx="804798" cy="20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Με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Αγάπη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6448" y="2951099"/>
            <a:ext cx="2212974" cy="20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Σύλλογος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Γονέων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&amp;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Κηδεµόνων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61503" y="3174738"/>
            <a:ext cx="1747915" cy="205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5</a:t>
            </a:r>
            <a:r>
              <a:rPr dirty="0" sz="850" baseline="100002">
                <a:solidFill>
                  <a:srgbClr val="1c1e21"/>
                </a:solidFill>
                <a:latin typeface="FAHMPF+UB-Century"/>
                <a:cs typeface="FAHMPF+UB-Century"/>
              </a:rPr>
              <a:t>ου</a:t>
            </a:r>
            <a:r>
              <a:rPr dirty="0" sz="850" baseline="100002" spc="15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Γυµνασίου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 </a:t>
            </a:r>
            <a:r>
              <a:rPr dirty="0" sz="1100">
                <a:solidFill>
                  <a:srgbClr val="1c1e21"/>
                </a:solidFill>
                <a:latin typeface="FAHMPF+UB-Century"/>
                <a:cs typeface="FAHMPF+UB-Century"/>
              </a:rPr>
              <a:t>Κατερίνης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87211" y="7071863"/>
            <a:ext cx="1118844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Αποχαιρετισμός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8677" y="7247118"/>
            <a:ext cx="6261988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Αγαπητά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μου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παιδιά,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ήρθε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η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ώρα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4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4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αποχαιρετήσετε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Γυμνάσιο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3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ανοίξετε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φτερά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για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7198" y="7422373"/>
            <a:ext cx="6056424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Λύκειο.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Η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φετινή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χρονιά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αποτελεί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τέλος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μιας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πορείας.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Ολοκληρώνεται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για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εσάς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ένας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κύκλος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7198" y="7597627"/>
            <a:ext cx="6367143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ξεκίνησε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πριν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από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τρία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χρόνια.</a:t>
            </a:r>
            <a:r>
              <a:rPr dirty="0" sz="1100" spc="241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Αφήνετε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ένα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χώρο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φιλοξένησε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ένα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μέρος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ταξιδιού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προς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την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7194" y="7772883"/>
            <a:ext cx="6445916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ενηλικίωση.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Ένα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χώρο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είχατε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την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ευκαιρία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3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πλουτίσετε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τις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γνώσεις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3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αποκτήσετε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εφόδια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7194" y="7948138"/>
            <a:ext cx="993904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για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μέλλον.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8666" y="8123393"/>
            <a:ext cx="5846573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θυμάστε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ότι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ταξίδι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της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γνώσης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είναι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κοπιαστικό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αλλά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οδηγεί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όνειρο.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Βασιστείτε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στις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7194" y="8298648"/>
            <a:ext cx="2648008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δυνάμεις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τις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γνώσεις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πήρατε.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8662" y="8473903"/>
            <a:ext cx="6386636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εύχομαι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στην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πορεία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της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ζωής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3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πετύχετε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τους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στόχους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 spc="13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 spc="-13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κρατήσετε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σαν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φυλαχτό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τις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07185" y="8649158"/>
            <a:ext cx="2687058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αξίες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που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διδαχθήκατε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σ'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αυτό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το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σχολείο.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8653" y="8824416"/>
            <a:ext cx="3266112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Να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είστε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πάντα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καλά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και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ευτυχισμένοι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στη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ζωή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σας!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30514" y="8999675"/>
            <a:ext cx="1450922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Ηλιόπουλος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Γεώργιος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90375" y="9174935"/>
            <a:ext cx="991055" cy="817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3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Υπεύθυνος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 </a:t>
            </a:r>
            <a:r>
              <a:rPr dirty="0" sz="1100">
                <a:solidFill>
                  <a:srgbClr val="2a2a29"/>
                </a:solidFill>
                <a:latin typeface="LDMFGB+Cambria"/>
                <a:cs typeface="LDMFGB+Cambria"/>
              </a:rPr>
              <a:t>Γ3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3281" y="828763"/>
            <a:ext cx="1860512" cy="241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Χαιρετισμός</a:t>
            </a:r>
            <a:r>
              <a:rPr dirty="0" sz="1200" spc="-66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Διευθύντριας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0477" y="1169219"/>
            <a:ext cx="1423616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Αγαπητά</a:t>
            </a:r>
            <a:r>
              <a:rPr dirty="0" sz="1200" spc="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παιδιά,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0477" y="1337999"/>
            <a:ext cx="3667903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Έφτασε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στιγμή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αποφοίτησής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ιστορικό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5982" y="1338531"/>
            <a:ext cx="152400" cy="138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a2a29"/>
                </a:solidFill>
                <a:latin typeface="ITCTIV+TimesNewRomanPSMT"/>
                <a:cs typeface="ITCTIV+TimesNewRomanPSMT"/>
              </a:rPr>
              <a:t>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277" y="1502462"/>
            <a:ext cx="4243997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Γυμνάσιο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Κατερίνης.</a:t>
            </a:r>
            <a:r>
              <a:rPr dirty="0" sz="1200" spc="-1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Τώρα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ξεκινά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καθεμία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καθένα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3256" y="1666925"/>
            <a:ext cx="4354833" cy="731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εσάς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νέο,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ξεχωριστό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όμορφο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ταξίδι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κατάκτηση</a:t>
            </a:r>
          </a:p>
          <a:p>
            <a:pPr marL="6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γνώσης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προορισμό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εσείς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επιλέξετε.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εφόδια,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</a:p>
          <a:p>
            <a:pPr marL="6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γνώσεις,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αρχές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αξίες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αποκτήσατε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σχολείο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</a:t>
            </a:r>
          </a:p>
          <a:p>
            <a:pPr marL="0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οικογένειές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έχοντας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μυαλό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συμβουλές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3252" y="2324776"/>
            <a:ext cx="3799297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όλων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προσπαθήστε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θέσετε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στόχους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υψηλούς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3239" y="2489239"/>
            <a:ext cx="4481802" cy="731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κατακτήσετε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νέα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πεδία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γνώμονα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ηθική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σεβασμό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προς</a:t>
            </a:r>
          </a:p>
          <a:p>
            <a:pPr marL="11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εαυτό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άλλους.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αφήσετε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καμιά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αδυναμία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</a:p>
          <a:p>
            <a:pPr marL="3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εμποδίσει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εξέλιξή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µην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εγκαταλείψετε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ποτέ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</a:p>
          <a:p>
            <a:pPr marL="0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83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 spc="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μέλλον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ανήκει,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αρκεί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αξιοποιήσετε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δημιουργικά.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3223" y="3151399"/>
            <a:ext cx="4438651" cy="402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3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1">
                <a:solidFill>
                  <a:srgbClr val="2a2a29"/>
                </a:solidFill>
                <a:latin typeface="ITCTIV+TimesNewRomanPSMT"/>
                <a:cs typeface="ITCTIV+TimesNewRomanPSMT"/>
              </a:rPr>
              <a:t>Στο</a:t>
            </a:r>
            <a:r>
              <a:rPr dirty="0" sz="1200" spc="1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δρόμο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μπορεί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συναντήσετε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εμπόδια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δυσκολίες,</a:t>
            </a:r>
          </a:p>
          <a:p>
            <a:pPr marL="0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εσείς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συνεχίστε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κοιτάζετε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στοχεύετε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ψηλά,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3174" y="3480324"/>
            <a:ext cx="6657228" cy="1722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γνωρίζοντας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πορεία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καθορίζετε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πρώτα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εσείς</a:t>
            </a:r>
          </a:p>
          <a:p>
            <a:pPr marL="41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ίδιοι</a:t>
            </a:r>
            <a:r>
              <a:rPr dirty="0" sz="1200" spc="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φιλοδοξίες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προσπάθειές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Κανένας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στόχος,</a:t>
            </a:r>
          </a:p>
          <a:p>
            <a:pPr marL="37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κανένα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είναι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άπιαστο,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όταν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θέλετε,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όταν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προσπαθείτε,</a:t>
            </a:r>
          </a:p>
          <a:p>
            <a:pPr marL="37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όταν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πάτε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ενάντια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φόβους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εμπόδια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τολμάτε.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Κρατήστε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λόγια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Goethe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«Ό,τι</a:t>
            </a:r>
          </a:p>
          <a:p>
            <a:pPr marL="34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ονειρευτεί,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μπορείς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κάνεις.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Ξεκίνα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τόλμη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ομορφιά,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δύναμη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μαγεία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μέσα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της».</a:t>
            </a:r>
          </a:p>
          <a:p>
            <a:pPr marL="457231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αποχωρισμοί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είναι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δύσκολοι.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Μοιραστήκαμε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μαζί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συνθήκες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πρωτόγνωρες,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μέσω</a:t>
            </a:r>
          </a:p>
          <a:p>
            <a:pPr marL="27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πανδημίας,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αγωνίες,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χαρές,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δυσκολίες,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απογοητεύσεις,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συνεργασίες.</a:t>
            </a:r>
            <a:r>
              <a:rPr dirty="0" sz="1200" spc="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Θυμώσαμε,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γελάσαμε,</a:t>
            </a:r>
          </a:p>
          <a:p>
            <a:pPr marL="15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συγκινηθήκαμε.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ξέρετε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όμως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κουβαλάτε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μαζί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κομμάτι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καρδιά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αγάπη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μας</a:t>
            </a:r>
          </a:p>
          <a:p>
            <a:pPr marL="4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ευχή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κάνετε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πράξη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σας.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δύναμη,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υπομονή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θάρρος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εύχομαι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συνεχίσετε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τον</a:t>
            </a:r>
          </a:p>
          <a:p>
            <a:pPr marL="0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αγώνα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καλύτερο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επιθυμείτε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ζωή</a:t>
            </a:r>
            <a:r>
              <a:rPr dirty="0" sz="1200" spc="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3167" y="5133576"/>
            <a:ext cx="2743276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8">
                <a:solidFill>
                  <a:srgbClr val="2a2a29"/>
                </a:solidFill>
                <a:latin typeface="ITCTIV+TimesNewRomanPSMT"/>
                <a:cs typeface="ITCTIV+TimesNewRomanPSMT"/>
              </a:rPr>
              <a:t>Καλή</a:t>
            </a:r>
            <a:r>
              <a:rPr dirty="0" sz="1200" spc="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πρόοδο!</a:t>
            </a:r>
            <a:r>
              <a:rPr dirty="0" sz="12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5">
                <a:solidFill>
                  <a:srgbClr val="2a2a29"/>
                </a:solidFill>
                <a:latin typeface="ITCTIV+TimesNewRomanPSMT"/>
                <a:cs typeface="ITCTIV+TimesNewRomanPSMT"/>
              </a:rPr>
              <a:t>Τύχη</a:t>
            </a:r>
            <a:r>
              <a:rPr dirty="0" sz="1200" spc="1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8">
                <a:solidFill>
                  <a:srgbClr val="2a2a29"/>
                </a:solidFill>
                <a:latin typeface="ITCTIV+TimesNewRomanPSMT"/>
                <a:cs typeface="ITCTIV+TimesNewRomanPSMT"/>
              </a:rPr>
              <a:t>Καλή</a:t>
            </a:r>
            <a:r>
              <a:rPr dirty="0" sz="1200" spc="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ΖΩΗ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0051" y="5302351"/>
            <a:ext cx="2868176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Διευθύντρια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5</a:t>
            </a:r>
            <a:r>
              <a:rPr dirty="0" sz="1200" spc="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Γυμνασίου</a:t>
            </a:r>
            <a:r>
              <a:rPr dirty="0" sz="1200" spc="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Κατερίνης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99072" y="5302887"/>
            <a:ext cx="152400" cy="138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2a2a29"/>
                </a:solidFill>
                <a:latin typeface="ITCTIV+TimesNewRomanPSMT"/>
                <a:cs typeface="ITCTIV+TimesNewRomanPSMT"/>
              </a:rPr>
              <a:t>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49606" y="5471130"/>
            <a:ext cx="2258720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Ελένη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Σαμαρά,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Φιλόλογος,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02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63131" y="5717827"/>
            <a:ext cx="1404532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2">
                <a:solidFill>
                  <a:srgbClr val="2a2a29"/>
                </a:solidFill>
                <a:latin typeface="ITCTIV+TimesNewRomanPSMT"/>
                <a:cs typeface="ITCTIV+TimesNewRomanPSMT"/>
              </a:rPr>
              <a:t>Αγαπητά</a:t>
            </a:r>
            <a:r>
              <a:rPr dirty="0" sz="1200" spc="-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παιδιά,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5805" y="5950106"/>
            <a:ext cx="3835060" cy="913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Τρεις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δύσκολες</a:t>
            </a:r>
            <a:r>
              <a:rPr dirty="0" sz="1200" spc="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σχολικές</a:t>
            </a:r>
            <a:r>
              <a:rPr dirty="0" sz="1200" spc="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χρονιές,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από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2019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έως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 spc="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2022,</a:t>
            </a:r>
          </a:p>
          <a:p>
            <a:pPr marL="112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έλαβαν</a:t>
            </a:r>
            <a:r>
              <a:rPr dirty="0" sz="1200" spc="3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τέλος.</a:t>
            </a:r>
            <a:r>
              <a:rPr dirty="0" sz="1200" spc="3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Περάσαμε</a:t>
            </a:r>
            <a:r>
              <a:rPr dirty="0" sz="1200" spc="3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200" spc="3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κουραστικούς</a:t>
            </a:r>
            <a:r>
              <a:rPr dirty="0" sz="1200" spc="33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μήνες</a:t>
            </a:r>
            <a:r>
              <a:rPr dirty="0" sz="1200" spc="3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</a:p>
          <a:p>
            <a:pPr marL="1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εγκλεισμού,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λόγω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Κόβιντ,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 spc="3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μαθήματα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εξ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αποστάσεως</a:t>
            </a:r>
            <a:r>
              <a:rPr dirty="0" sz="12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</a:p>
          <a:p>
            <a:pPr marL="4" marR="0">
              <a:lnSpc>
                <a:spcPts val="13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 spc="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καταφέραμε.</a:t>
            </a:r>
            <a:r>
              <a:rPr dirty="0" sz="1200" spc="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 spc="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κόπωση</a:t>
            </a:r>
            <a:r>
              <a:rPr dirty="0" sz="1200" spc="6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ήταν</a:t>
            </a:r>
            <a:r>
              <a:rPr dirty="0" sz="1200" spc="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φανερή</a:t>
            </a:r>
            <a:r>
              <a:rPr dirty="0" sz="1200" spc="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σε</a:t>
            </a:r>
            <a:r>
              <a:rPr dirty="0" sz="1200" spc="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όλους,</a:t>
            </a:r>
            <a:r>
              <a:rPr dirty="0" sz="1200" spc="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μαθητές</a:t>
            </a:r>
          </a:p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καθηγητές,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αισιοδοξία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μέλλον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χάνεται.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05729" y="6857507"/>
            <a:ext cx="3834997" cy="744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</a:t>
            </a:r>
            <a:r>
              <a:rPr dirty="0" sz="1200" spc="-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κύκλος</a:t>
            </a:r>
            <a:r>
              <a:rPr dirty="0" sz="1200" spc="-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των</a:t>
            </a:r>
            <a:r>
              <a:rPr dirty="0" sz="1200" spc="-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γυμνασιακών</a:t>
            </a:r>
            <a:r>
              <a:rPr dirty="0" sz="12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χρόνων,</a:t>
            </a:r>
            <a:r>
              <a:rPr dirty="0" sz="1200" spc="-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ένας</a:t>
            </a:r>
            <a:r>
              <a:rPr dirty="0" sz="1200" spc="-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κύκλος</a:t>
            </a:r>
            <a:r>
              <a:rPr dirty="0" sz="1200" spc="-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που</a:t>
            </a:r>
            <a:r>
              <a:rPr dirty="0" sz="1200" spc="-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άνοιξε</a:t>
            </a:r>
          </a:p>
          <a:p>
            <a:pPr marL="3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όταν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ήρθατε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πρωτάκια,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 spc="1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μάτια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γεμάτα</a:t>
            </a:r>
            <a:r>
              <a:rPr dirty="0" sz="1200" spc="12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απορία</a:t>
            </a:r>
            <a:r>
              <a:rPr dirty="0" sz="1200" spc="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 spc="12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</a:p>
          <a:p>
            <a:pPr marL="16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καρδιές</a:t>
            </a:r>
            <a:r>
              <a:rPr dirty="0" sz="1200" spc="-2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 spc="-2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χτυπούν,</a:t>
            </a:r>
            <a:r>
              <a:rPr dirty="0" sz="1200" spc="-2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τώρα</a:t>
            </a:r>
            <a:r>
              <a:rPr dirty="0" sz="1200" spc="-2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κλείνει,</a:t>
            </a:r>
            <a:r>
              <a:rPr dirty="0" sz="1200" spc="-2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αφού</a:t>
            </a:r>
            <a:r>
              <a:rPr dirty="0" sz="1200" spc="-2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αποχωρείτε</a:t>
            </a:r>
            <a:r>
              <a:rPr dirty="0" sz="1200" spc="-2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έχοντας</a:t>
            </a:r>
          </a:p>
          <a:p>
            <a:pPr marL="0" marR="0">
              <a:lnSpc>
                <a:spcPts val="13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γίνει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κοπέλες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παλικάρια.</a:t>
            </a:r>
            <a:r>
              <a:rPr dirty="0" sz="1200" spc="-18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είναι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δα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μικρό</a:t>
            </a:r>
            <a:r>
              <a:rPr dirty="0" sz="1200" spc="-1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πράγμα.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50426" y="7211730"/>
            <a:ext cx="2766059" cy="407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99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2">
                <a:solidFill>
                  <a:srgbClr val="2a2a29"/>
                </a:solidFill>
                <a:latin typeface="ITCTIV+TimesNewRomanPSMT"/>
                <a:cs typeface="ITCTIV+TimesNewRomanPSMT"/>
              </a:rPr>
              <a:t>Αγαπητοί</a:t>
            </a:r>
            <a:r>
              <a:rPr dirty="0" sz="1200" spc="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μαθητές,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έφτασε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ώρα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αποχαιρετήσετε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γυμνάσιο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5711" y="7526318"/>
            <a:ext cx="6524051" cy="26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αποχαιρετώ</a:t>
            </a:r>
            <a:r>
              <a:rPr dirty="0" sz="1100" spc="-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πιο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εγκάρδιες</a:t>
            </a:r>
            <a:r>
              <a:rPr dirty="0" sz="1100" spc="-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ευχές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1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εύχομαι</a:t>
            </a:r>
            <a:r>
              <a:rPr dirty="0" sz="1300" spc="-7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κάθε</a:t>
            </a:r>
            <a:r>
              <a:rPr dirty="0" sz="1300" spc="9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ανοίξετε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φτερά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μεγαλύτερο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5692" y="7701576"/>
            <a:ext cx="5169275" cy="255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επιτυχία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300" spc="3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μετέπειτα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μαθητική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4">
                <a:solidFill>
                  <a:srgbClr val="2a2a29"/>
                </a:solidFill>
                <a:latin typeface="ITCTIV+TimesNewRomanPSMT"/>
                <a:cs typeface="ITCTIV+TimesNewRomanPSMT"/>
              </a:rPr>
              <a:t>πορεία.</a:t>
            </a:r>
            <a:r>
              <a:rPr dirty="0" sz="1300" spc="3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35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9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σχολείο,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λύκειο.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5602" y="7876834"/>
            <a:ext cx="3834998" cy="255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θυμάστε</a:t>
            </a:r>
            <a:r>
              <a:rPr dirty="0" sz="13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πως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πρέπει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κάνετε</a:t>
            </a:r>
            <a:r>
              <a:rPr dirty="0" sz="1300" spc="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όνειρα,</a:t>
            </a:r>
            <a:r>
              <a:rPr dirty="0" sz="13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βάζετε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58416" y="7886855"/>
            <a:ext cx="2427123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θυμάστε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ότι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ταξίδι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γνώσης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5503" y="8052094"/>
            <a:ext cx="6386937" cy="430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48">
                <a:solidFill>
                  <a:srgbClr val="2a2a29"/>
                </a:solidFill>
                <a:latin typeface="ITCTIV+TimesNewRomanPSMT"/>
                <a:cs typeface="ITCTIV+TimesNewRomanPSMT"/>
              </a:rPr>
              <a:t>στόχους</a:t>
            </a:r>
            <a:r>
              <a:rPr dirty="0" sz="1300" spc="36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47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300" spc="3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52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52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προσπαθείτε</a:t>
            </a:r>
            <a:r>
              <a:rPr dirty="0" sz="1300" spc="35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52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52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300" spc="35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52">
                <a:solidFill>
                  <a:srgbClr val="2a2a29"/>
                </a:solidFill>
                <a:latin typeface="ITCTIV+TimesNewRomanPSMT"/>
                <a:cs typeface="ITCTIV+TimesNewRomanPSMT"/>
              </a:rPr>
              <a:t>υλοποιείτε</a:t>
            </a:r>
            <a:r>
              <a:rPr dirty="0" sz="1300" spc="90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είναι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κοπιαστικό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πολλές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φορές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έχει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αγωνιζόμενοι</a:t>
            </a:r>
            <a:r>
              <a:rPr dirty="0" sz="1300" spc="1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300" spc="1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όλη</a:t>
            </a:r>
            <a:r>
              <a:rPr dirty="0" sz="1300" spc="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τη</a:t>
            </a:r>
            <a:r>
              <a:rPr dirty="0" sz="1300" spc="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δύναμη</a:t>
            </a:r>
            <a:r>
              <a:rPr dirty="0" sz="1300" spc="1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  <a:r>
              <a:rPr dirty="0" sz="1300" spc="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νου</a:t>
            </a:r>
            <a:r>
              <a:rPr dirty="0" sz="1300" spc="1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300" spc="1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της</a:t>
            </a:r>
            <a:r>
              <a:rPr dirty="0" sz="1300" spc="1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ψυχής.</a:t>
            </a:r>
            <a:r>
              <a:rPr dirty="0" sz="1300" spc="95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εμπόδια.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Αλλά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οδηγεί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όνειρο.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5490" y="8402611"/>
            <a:ext cx="3834985" cy="255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Πάντα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όμως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ήθος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300" spc="-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αξιοπρέπεια.</a:t>
            </a:r>
            <a:r>
              <a:rPr dirty="0" sz="1300" spc="-3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είστε</a:t>
            </a:r>
            <a:r>
              <a:rPr dirty="0" sz="13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μαχητές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58402" y="8393196"/>
            <a:ext cx="2523331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φοβηθείτε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τις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δυσκολίες,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5477" y="8561976"/>
            <a:ext cx="6471927" cy="270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στη</a:t>
            </a:r>
            <a:r>
              <a:rPr dirty="0" sz="1300" spc="1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-16">
                <a:solidFill>
                  <a:srgbClr val="2a2a29"/>
                </a:solidFill>
                <a:latin typeface="ITCTIV+TimesNewRomanPSMT"/>
                <a:cs typeface="ITCTIV+TimesNewRomanPSMT"/>
              </a:rPr>
              <a:t>ζωή,</a:t>
            </a:r>
            <a:r>
              <a:rPr dirty="0" sz="1300" spc="19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διότι</a:t>
            </a:r>
            <a:r>
              <a:rPr dirty="0" sz="1300" spc="1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αυτούς</a:t>
            </a:r>
            <a:r>
              <a:rPr dirty="0" sz="1300" spc="1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καμία</a:t>
            </a:r>
            <a:r>
              <a:rPr dirty="0" sz="1300" spc="18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δυσκολία</a:t>
            </a:r>
            <a:r>
              <a:rPr dirty="0" sz="1300" spc="18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ή</a:t>
            </a:r>
            <a:r>
              <a:rPr dirty="0" sz="1300" spc="1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εμπόδιο</a:t>
            </a:r>
            <a:r>
              <a:rPr dirty="0" sz="1300" spc="18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δεν</a:t>
            </a:r>
            <a:r>
              <a:rPr dirty="0" sz="1300" spc="95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κάμψουν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εμπόδια.</a:t>
            </a:r>
            <a:r>
              <a:rPr dirty="0" sz="1200" spc="-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Ταξιδέψτε</a:t>
            </a:r>
            <a:r>
              <a:rPr dirty="0" sz="1200" spc="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μακριά,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50395" y="8730759"/>
            <a:ext cx="2587128" cy="575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κυνηγήστε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όνειρό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δώστε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ζωή!</a:t>
            </a:r>
          </a:p>
          <a:p>
            <a:pPr marL="107993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αγάπη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την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ευχή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μου!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5422" y="8753125"/>
            <a:ext cx="3835007" cy="60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μπορεί</a:t>
            </a:r>
            <a:r>
              <a:rPr dirty="0" sz="1300" spc="-4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-4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300" spc="-4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απογοητεύσει</a:t>
            </a:r>
            <a:r>
              <a:rPr dirty="0" sz="1300" spc="-4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ή</a:t>
            </a:r>
            <a:r>
              <a:rPr dirty="0" sz="1300" spc="-4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300" spc="-4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κάμψει.</a:t>
            </a:r>
            <a:r>
              <a:rPr dirty="0" sz="1300" spc="-1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 spc="-11">
                <a:solidFill>
                  <a:srgbClr val="2a2a29"/>
                </a:solidFill>
                <a:latin typeface="ITCTIV+TimesNewRomanPSMT"/>
                <a:cs typeface="ITCTIV+TimesNewRomanPSMT"/>
              </a:rPr>
              <a:t>Αντιθέτως,</a:t>
            </a:r>
          </a:p>
          <a:p>
            <a:pPr marL="3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μπορεί</a:t>
            </a:r>
            <a:r>
              <a:rPr dirty="0" sz="1300" spc="3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μόνο</a:t>
            </a:r>
            <a:r>
              <a:rPr dirty="0" sz="1300" spc="3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3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  <a:r>
              <a:rPr dirty="0" sz="1300" spc="3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κάνει</a:t>
            </a:r>
            <a:r>
              <a:rPr dirty="0" sz="1300" spc="31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καλύτερους</a:t>
            </a:r>
            <a:r>
              <a:rPr dirty="0" sz="1300" spc="31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και</a:t>
            </a:r>
            <a:r>
              <a:rPr dirty="0" sz="1300" spc="31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να</a:t>
            </a:r>
            <a:r>
              <a:rPr dirty="0" sz="1300" spc="31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τους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πεισμώσει</a:t>
            </a:r>
            <a:r>
              <a:rPr dirty="0" sz="1300" spc="-1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για</a:t>
            </a:r>
            <a:r>
              <a:rPr dirty="0" sz="1300" spc="-1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περαιτέρω</a:t>
            </a:r>
            <a:r>
              <a:rPr dirty="0" sz="1300" spc="-1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3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προσπάθεια.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923546" y="9402986"/>
            <a:ext cx="2593920" cy="425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2395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Σταυρίδη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Θεόδωρος,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ΠΕ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04.01</a:t>
            </a:r>
          </a:p>
          <a:p>
            <a:pPr marL="0" marR="0">
              <a:lnSpc>
                <a:spcPts val="14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Υποδ/ντης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5</a:t>
            </a:r>
            <a:r>
              <a:rPr dirty="0" sz="1000" baseline="500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ου</a:t>
            </a:r>
            <a:r>
              <a:rPr dirty="0" sz="1000" baseline="50000" spc="74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Γυμνασίου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Κατερίνης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46513" y="9457610"/>
            <a:ext cx="2594015" cy="44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537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-13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Αναστάσιος</a:t>
            </a:r>
            <a:r>
              <a:rPr dirty="0" sz="1300" spc="-36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Αετόπουλος,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ΠΕ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80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Υποδ/ντης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5</a:t>
            </a:r>
            <a:r>
              <a:rPr dirty="0" sz="1000" baseline="500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ου</a:t>
            </a:r>
            <a:r>
              <a:rPr dirty="0" sz="1000" baseline="50000" spc="74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Γυμνασίου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 </a:t>
            </a:r>
            <a:r>
              <a:rPr dirty="0" sz="1300">
                <a:solidFill>
                  <a:srgbClr val="2a2a29"/>
                </a:solidFill>
                <a:latin typeface="KGTALG+TimesNewRomanPS-BoldItalicMT"/>
                <a:cs typeface="KGTALG+TimesNewRomanPS-BoldItalicMT"/>
              </a:rPr>
              <a:t>Κατερίνης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7529" y="1195517"/>
            <a:ext cx="1870291" cy="34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2a29"/>
                </a:solidFill>
                <a:latin typeface="PWJSLI+AVIColophon"/>
                <a:cs typeface="PWJSLI+AVIColophon"/>
              </a:rPr>
              <a:t>HꢀΣυνάντησήꢀμας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3745" y="1756357"/>
            <a:ext cx="1437174" cy="50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a2a29"/>
                </a:solidFill>
                <a:latin typeface="PWJSLI+AVIColophon"/>
                <a:cs typeface="PWJSLI+AVIColophon"/>
              </a:rPr>
              <a:t>Σάββατο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47273" y="2375109"/>
            <a:ext cx="535107" cy="558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spc="-10">
                <a:solidFill>
                  <a:srgbClr val="2a2a29"/>
                </a:solidFill>
                <a:latin typeface="PWJSLI+AVIColophon"/>
                <a:cs typeface="PWJSLI+AVIColophon"/>
              </a:rPr>
              <a:t>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9954" y="2895536"/>
            <a:ext cx="1389763" cy="558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2a2a29"/>
                </a:solidFill>
                <a:latin typeface="PWJSLI+AVIColophon"/>
                <a:cs typeface="PWJSLI+AVIColophon"/>
              </a:rPr>
              <a:t>Ιουνίου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3338" y="3095791"/>
            <a:ext cx="2198639" cy="36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..να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γίνομαι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άνεμος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για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χαρταετό</a:t>
            </a:r>
          </a:p>
          <a:p>
            <a:pPr marL="200610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χαρταετός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για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άνεμο,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8137" y="3436837"/>
            <a:ext cx="2309135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ακόμη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όταν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ουρανός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υπάρχει.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5134" y="3525353"/>
            <a:ext cx="846500" cy="50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a2a29"/>
                </a:solidFill>
                <a:latin typeface="PWJSLI+AVIColophon"/>
                <a:cs typeface="PWJSLI+AVIColophon"/>
              </a:rPr>
              <a:t>2032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2474" y="3777887"/>
            <a:ext cx="2700395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Οδυσσέας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Ελύτης,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μικρός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Ναυτίλος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(1985)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0481" y="4409968"/>
            <a:ext cx="1694234" cy="694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a2a29"/>
                </a:solidFill>
                <a:latin typeface="PWJSLI+AVIColophon"/>
                <a:cs typeface="PWJSLI+AVIColophon"/>
              </a:rPr>
              <a:t>στοꢀπροαύλιοꢀ</a:t>
            </a:r>
          </a:p>
          <a:p>
            <a:pPr marL="25560" marR="0">
              <a:lnSpc>
                <a:spcPts val="2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2a2a29"/>
                </a:solidFill>
                <a:latin typeface="PWJSLI+AVIColophon"/>
                <a:cs typeface="PWJSLI+AVIColophon"/>
              </a:rPr>
              <a:t>τουꢀσχολείου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5913" y="5444003"/>
            <a:ext cx="998573" cy="50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a2a29"/>
                </a:solidFill>
                <a:latin typeface="PWJSLI+AVIColophon"/>
                <a:cs typeface="PWJSLI+AVIColophon"/>
              </a:rPr>
              <a:t>20:00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94247" y="5980022"/>
            <a:ext cx="3052787" cy="3687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«Έχεις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πινέλα,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έχεις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χρώματα,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ζωγράφισε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τον</a:t>
            </a:r>
          </a:p>
          <a:p>
            <a:pPr marL="0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παράδεισο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μπες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μέσα»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(Νίκος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Καζαντζάκης)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8587" y="6919017"/>
            <a:ext cx="3346530" cy="36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είσαι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1">
                <a:solidFill>
                  <a:srgbClr val="2a2a29"/>
                </a:solidFill>
                <a:latin typeface="MHWCCF+Calibri"/>
                <a:cs typeface="MHWCCF+Calibri"/>
              </a:rPr>
              <a:t>πεύκο</a:t>
            </a:r>
            <a:r>
              <a:rPr dirty="0" sz="1100" spc="1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στην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κορυφή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του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λόφου,</a:t>
            </a:r>
          </a:p>
          <a:p>
            <a:pPr marL="579164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χαμόδεντρο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γίνεις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στην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κοιλάδα,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13532" y="6938069"/>
            <a:ext cx="1736645" cy="1562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8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«</a:t>
            </a:r>
            <a:r>
              <a:rPr dirty="0" sz="1100" spc="248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…Προτείνω,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αυτό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</a:t>
            </a:r>
          </a:p>
          <a:p>
            <a:pPr marL="41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μέγιστο,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0">
                <a:solidFill>
                  <a:srgbClr val="2a2a29"/>
                </a:solidFill>
                <a:latin typeface="MHWCCF+Calibri"/>
                <a:cs typeface="MHWCCF+Calibri"/>
              </a:rPr>
              <a:t>εφ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άπαξ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δώρο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που</a:t>
            </a:r>
          </a:p>
          <a:p>
            <a:pPr marL="37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κάνει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χρόνος,</a:t>
            </a:r>
          </a:p>
          <a:p>
            <a:pPr marL="94750" marR="0">
              <a:lnSpc>
                <a:spcPts val="1260"/>
              </a:lnSpc>
              <a:spcBef>
                <a:spcPts val="8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νεότητα,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2">
                <a:solidFill>
                  <a:srgbClr val="2a2a29"/>
                </a:solidFill>
                <a:latin typeface="MHWCCF+Calibri"/>
                <a:cs typeface="MHWCCF+Calibri"/>
              </a:rPr>
              <a:t>μην</a:t>
            </a:r>
            <a:r>
              <a:rPr dirty="0" sz="1100" spc="11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2">
                <a:solidFill>
                  <a:srgbClr val="2a2a29"/>
                </a:solidFill>
                <a:latin typeface="MHWCCF+Calibri"/>
                <a:cs typeface="MHWCCF+Calibri"/>
              </a:rPr>
              <a:t>την</a:t>
            </a:r>
          </a:p>
          <a:p>
            <a:pPr marL="26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ξοδέψετε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τώρα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ολόκληρη,</a:t>
            </a:r>
          </a:p>
          <a:p>
            <a:pPr marL="18" marR="0">
              <a:lnSpc>
                <a:spcPts val="1260"/>
              </a:lnSpc>
              <a:spcBef>
                <a:spcPts val="8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τώρα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που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έχετε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0">
                <a:solidFill>
                  <a:srgbClr val="2a2a29"/>
                </a:solidFill>
                <a:latin typeface="MHWCCF+Calibri"/>
                <a:cs typeface="MHWCCF+Calibri"/>
              </a:rPr>
              <a:t>ακόμα</a:t>
            </a:r>
          </a:p>
          <a:p>
            <a:pPr marL="94726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αντισώματα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3">
                <a:solidFill>
                  <a:srgbClr val="2a2a29"/>
                </a:solidFill>
                <a:latin typeface="MHWCCF+Calibri"/>
                <a:cs typeface="MHWCCF+Calibri"/>
              </a:rPr>
              <a:t>κατά</a:t>
            </a:r>
            <a:r>
              <a:rPr dirty="0" sz="1100" spc="12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των</a:t>
            </a:r>
          </a:p>
          <a:p>
            <a:pPr marL="3" marR="0">
              <a:lnSpc>
                <a:spcPts val="1260"/>
              </a:lnSpc>
              <a:spcBef>
                <a:spcPts val="8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απογοητεύσεων…».</a:t>
            </a:r>
            <a:r>
              <a:rPr dirty="0" sz="1100" spc="249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(Κική</a:t>
            </a:r>
          </a:p>
          <a:p>
            <a:pPr marL="0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Δημουλά)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0004" y="7260063"/>
            <a:ext cx="4963673" cy="880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9762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γίνεις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1">
                <a:solidFill>
                  <a:srgbClr val="2a2a29"/>
                </a:solidFill>
                <a:latin typeface="MHWCCF+Calibri"/>
                <a:cs typeface="MHWCCF+Calibri"/>
              </a:rPr>
              <a:t>το</a:t>
            </a:r>
            <a:r>
              <a:rPr dirty="0" sz="1100" spc="1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πιο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όμορφο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χαμόδεντρο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στου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ρυακιού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2">
                <a:solidFill>
                  <a:srgbClr val="2a2a29"/>
                </a:solidFill>
                <a:latin typeface="MHWCCF+Calibri"/>
                <a:cs typeface="MHWCCF+Calibri"/>
              </a:rPr>
              <a:t>την</a:t>
            </a:r>
            <a:r>
              <a:rPr dirty="0" sz="1100" spc="11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όχθη.</a:t>
            </a:r>
          </a:p>
          <a:p>
            <a:pPr marL="974167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ένας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θάμνος,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δέντρο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είσαι.</a:t>
            </a:r>
          </a:p>
          <a:p>
            <a:pPr marL="0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είσαι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θάμνος,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1">
                <a:solidFill>
                  <a:srgbClr val="2a2a29"/>
                </a:solidFill>
                <a:latin typeface="MHWCCF+Calibri"/>
                <a:cs typeface="MHWCCF+Calibri"/>
              </a:rPr>
              <a:t>χλόη</a:t>
            </a:r>
            <a:r>
              <a:rPr dirty="0" sz="1100" spc="1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1">
                <a:solidFill>
                  <a:srgbClr val="2a2a29"/>
                </a:solidFill>
                <a:latin typeface="MHWCCF+Calibri"/>
                <a:cs typeface="MHWCCF+Calibri"/>
              </a:rPr>
              <a:t>κι</a:t>
            </a:r>
            <a:r>
              <a:rPr dirty="0" sz="1100" spc="1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ομόρφαινε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τις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παρυφές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του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δρόμου.</a:t>
            </a:r>
          </a:p>
          <a:p>
            <a:pPr marL="1021081" marR="0">
              <a:lnSpc>
                <a:spcPts val="1260"/>
              </a:lnSpc>
              <a:spcBef>
                <a:spcPts val="8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είσαι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δρυς,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μικρή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φιλύρα</a:t>
            </a:r>
          </a:p>
          <a:p>
            <a:pPr marL="1341970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αλλά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ομορφότερη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κοντά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στη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λίμνη.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28630" y="8112678"/>
            <a:ext cx="2626577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γίνουμε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όλοι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καπετάνιοι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μπορούμε,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0980" y="8283200"/>
            <a:ext cx="1561599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χρειάζεται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πλήρωμα.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5821" y="8453724"/>
            <a:ext cx="3712293" cy="880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Έχει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δουλειά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για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όλους,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άφθονες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δουλειές,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μεγάλες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μικρές</a:t>
            </a:r>
          </a:p>
          <a:p>
            <a:pPr marL="449449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 spc="-18">
                <a:solidFill>
                  <a:srgbClr val="2a2a29"/>
                </a:solidFill>
                <a:latin typeface="MHWCCF+Calibri"/>
                <a:cs typeface="MHWCCF+Calibri"/>
              </a:rPr>
              <a:t>και</a:t>
            </a:r>
            <a:r>
              <a:rPr dirty="0" sz="1100" spc="17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πρέπει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καθένας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ό,τι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κάνει.</a:t>
            </a:r>
          </a:p>
          <a:p>
            <a:pPr marL="506735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δεν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μπορείς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να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είσαι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ήλιος,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γίνε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αστέρι,</a:t>
            </a:r>
          </a:p>
          <a:p>
            <a:pPr marL="534192" marR="0">
              <a:lnSpc>
                <a:spcPts val="1260"/>
              </a:lnSpc>
              <a:spcBef>
                <a:spcPts val="8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από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το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μέγεθος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ούτε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κερδίζεις,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ούτε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χάνεις.</a:t>
            </a:r>
          </a:p>
          <a:p>
            <a:pPr marL="597547" marR="0">
              <a:lnSpc>
                <a:spcPts val="1260"/>
              </a:lnSpc>
              <a:spcBef>
                <a:spcPts val="32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Να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είσαι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ο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καλύτερος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σ'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αυτό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που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 </a:t>
            </a:r>
            <a:r>
              <a:rPr dirty="0" sz="1100">
                <a:solidFill>
                  <a:srgbClr val="2a2a29"/>
                </a:solidFill>
                <a:latin typeface="PHWDIS+Calibri-Bold"/>
                <a:cs typeface="PHWDIS+Calibri-Bold"/>
              </a:rPr>
              <a:t>είσαι!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03130" y="9306340"/>
            <a:ext cx="1277096" cy="198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(Ντάγκλας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 </a:t>
            </a:r>
            <a:r>
              <a:rPr dirty="0" sz="1100">
                <a:solidFill>
                  <a:srgbClr val="2a2a29"/>
                </a:solidFill>
                <a:latin typeface="MHWCCF+Calibri"/>
                <a:cs typeface="MHWCCF+Calibri"/>
              </a:rPr>
              <a:t>Μάλλοχ)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7957" y="4040675"/>
            <a:ext cx="3194069" cy="313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spc="-15">
                <a:solidFill>
                  <a:srgbClr val="fefefe"/>
                </a:solidFill>
                <a:latin typeface="JNGFMA+TimesNewRomanPS-BoldMT"/>
                <a:cs typeface="JNGFMA+TimesNewRomanPS-BoldMT"/>
              </a:rPr>
              <a:t>Εκπαιδευτικό</a:t>
            </a:r>
            <a:r>
              <a:rPr dirty="0" sz="1650">
                <a:solidFill>
                  <a:srgbClr val="fefefe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650" spc="-18">
                <a:solidFill>
                  <a:srgbClr val="fefefe"/>
                </a:solidFill>
                <a:latin typeface="JNGFMA+TimesNewRomanPS-BoldMT"/>
                <a:cs typeface="JNGFMA+TimesNewRomanPS-BoldMT"/>
              </a:rPr>
              <a:t>Προσωπικό</a:t>
            </a:r>
            <a:r>
              <a:rPr dirty="0" sz="1650">
                <a:solidFill>
                  <a:srgbClr val="fefefe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650" spc="-10">
                <a:solidFill>
                  <a:srgbClr val="fefefe"/>
                </a:solidFill>
                <a:latin typeface="JNGFMA+TimesNewRomanPS-BoldMT"/>
                <a:cs typeface="JNGFMA+TimesNewRomanPS-BoldMT"/>
              </a:rPr>
              <a:t>2021-22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058" y="4474606"/>
            <a:ext cx="1000963" cy="241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Διευθύντρια: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0746" y="4477502"/>
            <a:ext cx="1788871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Σαμαρά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Ελένη,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Φιλόλογος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1034" y="4643385"/>
            <a:ext cx="3475924" cy="410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Υποδιευθυντής</a:t>
            </a:r>
            <a:r>
              <a:rPr dirty="0" sz="1200" spc="-67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Α΄:</a:t>
            </a:r>
            <a:r>
              <a:rPr dirty="0" sz="1200" spc="82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Αετόπουλος</a:t>
            </a:r>
            <a:r>
              <a:rPr dirty="0" sz="12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7">
                <a:solidFill>
                  <a:srgbClr val="2a2a29"/>
                </a:solidFill>
                <a:latin typeface="ITCTIV+TimesNewRomanPSMT"/>
                <a:cs typeface="ITCTIV+TimesNewRomanPSMT"/>
              </a:rPr>
              <a:t>Τάσος,</a:t>
            </a:r>
            <a:r>
              <a:rPr dirty="0" sz="1200" spc="1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Οικονομίας</a:t>
            </a:r>
          </a:p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Υποδιευθυντής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Β΄:</a:t>
            </a:r>
            <a:r>
              <a:rPr dirty="0" sz="1200" spc="82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Σταυρίδης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Θεόδωρος,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Φυσικός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6453" y="4782618"/>
            <a:ext cx="1617675" cy="319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Δεκαπενταμελές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988" y="4980947"/>
            <a:ext cx="873556" cy="410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Θεολόγοι:</a:t>
            </a:r>
          </a:p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Φιλόλογοι: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2513" y="4983843"/>
            <a:ext cx="2902084" cy="1082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Καλογριά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Ελένη-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Γκουτζιούλης</a:t>
            </a:r>
            <a:r>
              <a:rPr dirty="0" sz="12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3">
                <a:solidFill>
                  <a:srgbClr val="2a2a29"/>
                </a:solidFill>
                <a:latin typeface="ITCTIV+TimesNewRomanPSMT"/>
                <a:cs typeface="ITCTIV+TimesNewRomanPSMT"/>
              </a:rPr>
              <a:t>Αντώνιος</a:t>
            </a:r>
          </a:p>
          <a:p>
            <a:pPr marL="67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Αντωνιάδου</a:t>
            </a:r>
            <a:r>
              <a:rPr dirty="0" sz="12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30">
                <a:solidFill>
                  <a:srgbClr val="2a2a29"/>
                </a:solidFill>
                <a:latin typeface="ITCTIV+TimesNewRomanPSMT"/>
                <a:cs typeface="ITCTIV+TimesNewRomanPSMT"/>
              </a:rPr>
              <a:t>Άννα</a:t>
            </a:r>
            <a:r>
              <a:rPr dirty="0" sz="1200" spc="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–Μακρή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Δήμητρα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</a:p>
          <a:p>
            <a:pPr marL="5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Μιχοπούλου</a:t>
            </a:r>
            <a:r>
              <a:rPr dirty="0" sz="1200" spc="-6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Αικατερίνη-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Οικονόμου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Όλγα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</a:p>
          <a:p>
            <a:pPr marL="29" marR="0">
              <a:lnSpc>
                <a:spcPts val="13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Παπαδοπούλου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Βαρβάρα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Πλατσά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Ελένη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</a:p>
          <a:p>
            <a:pPr marL="1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Σαλίμπα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Ειρήνη-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Στεφανίδου</a:t>
            </a:r>
            <a:r>
              <a:rPr dirty="0" sz="1200" spc="23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6">
                <a:solidFill>
                  <a:srgbClr val="2a2a29"/>
                </a:solidFill>
                <a:latin typeface="ITCTIV+TimesNewRomanPSMT"/>
                <a:cs typeface="ITCTIV+TimesNewRomanPSMT"/>
              </a:rPr>
              <a:t>Αγάπη-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23">
                <a:solidFill>
                  <a:srgbClr val="2a2a29"/>
                </a:solidFill>
                <a:latin typeface="ITCTIV+TimesNewRomanPSMT"/>
                <a:cs typeface="ITCTIV+TimesNewRomanPSMT"/>
              </a:rPr>
              <a:t>Τόκας</a:t>
            </a:r>
            <a:r>
              <a:rPr dirty="0" sz="1200" spc="-43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Αστέριος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33489" y="5144468"/>
            <a:ext cx="2248154" cy="2387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ΓΚΟΥΜΑΣ</a:t>
            </a:r>
            <a:r>
              <a:rPr dirty="0" sz="1100" spc="-3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ΔΗΜΗΤΡΙΟΣ</a:t>
            </a:r>
          </a:p>
          <a:p>
            <a:pPr marL="70" marR="0">
              <a:lnSpc>
                <a:spcPts val="121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2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ΦΤΕΡΓΙΩΤΗΣ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ΓΕΩΡΓΙΟΣ</a:t>
            </a:r>
          </a:p>
          <a:p>
            <a:pPr marL="7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3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ΦΤΕΡΓΙΩΤΗΣ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ΔΗΜΗΤΡΙΟΣ</a:t>
            </a:r>
          </a:p>
          <a:p>
            <a:pPr marL="69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4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ΘΕΟΧΑΡΗΣ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ΠΑΝΑΓΙΩΤΗΣ</a:t>
            </a:r>
          </a:p>
          <a:p>
            <a:pPr marL="69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5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 spc="-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1">
                <a:solidFill>
                  <a:srgbClr val="2a2a29"/>
                </a:solidFill>
                <a:latin typeface="ITCTIV+TimesNewRomanPSMT"/>
                <a:cs typeface="ITCTIV+TimesNewRomanPSMT"/>
              </a:rPr>
              <a:t>ΤΖΕΛΟ</a:t>
            </a:r>
            <a:r>
              <a:rPr dirty="0" sz="1100" spc="-4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ΔΗΜΗΤΡΗ</a:t>
            </a:r>
          </a:p>
          <a:p>
            <a:pPr marL="58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6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ΠΙΠΙΛΗ</a:t>
            </a:r>
            <a:r>
              <a:rPr dirty="0" sz="1100" spc="-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ΑΝΝΑ</a:t>
            </a:r>
          </a:p>
          <a:p>
            <a:pPr marL="58" marR="0">
              <a:lnSpc>
                <a:spcPts val="121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7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25">
                <a:solidFill>
                  <a:srgbClr val="2a2a29"/>
                </a:solidFill>
                <a:latin typeface="ITCTIV+TimesNewRomanPSMT"/>
                <a:cs typeface="ITCTIV+TimesNewRomanPSMT"/>
              </a:rPr>
              <a:t>ΚΑΤΣΙΜΠΟΥΡΑΣ</a:t>
            </a:r>
            <a:r>
              <a:rPr dirty="0" sz="1100" spc="2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ΓΕΩΡΓΙΟΣ</a:t>
            </a:r>
          </a:p>
          <a:p>
            <a:pPr marL="54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8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 spc="-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47">
                <a:solidFill>
                  <a:srgbClr val="2a2a29"/>
                </a:solidFill>
                <a:latin typeface="ITCTIV+TimesNewRomanPSMT"/>
                <a:cs typeface="ITCTIV+TimesNewRomanPSMT"/>
              </a:rPr>
              <a:t>ΤΑΤΟΛΑ</a:t>
            </a:r>
            <a:r>
              <a:rPr dirty="0" sz="1100" spc="-12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4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ΔΗΜΗΤΡΑ</a:t>
            </a:r>
          </a:p>
          <a:p>
            <a:pPr marL="31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9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ΑΝΑΣΤΑΣΙΑΔΗΣ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ΧΡΗΣΤΟΣ</a:t>
            </a:r>
          </a:p>
          <a:p>
            <a:pPr marL="29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10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38">
                <a:solidFill>
                  <a:srgbClr val="2a2a29"/>
                </a:solidFill>
                <a:latin typeface="ITCTIV+TimesNewRomanPSMT"/>
                <a:cs typeface="ITCTIV+TimesNewRomanPSMT"/>
              </a:rPr>
              <a:t>ΣΚΟΥΡΑΣ</a:t>
            </a:r>
            <a:r>
              <a:rPr dirty="0" sz="11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ΔΗΜΗΤΡΙΟΣ</a:t>
            </a:r>
          </a:p>
          <a:p>
            <a:pPr marL="22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41">
                <a:solidFill>
                  <a:srgbClr val="2a2a29"/>
                </a:solidFill>
                <a:latin typeface="ITCTIV+TimesNewRomanPSMT"/>
                <a:cs typeface="ITCTIV+TimesNewRomanPSMT"/>
              </a:rPr>
              <a:t>11</a:t>
            </a:r>
            <a:r>
              <a:rPr dirty="0" sz="1100" spc="4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ΚΩΝΣΤΑΝΤΙΝΙΔΗΣ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36">
                <a:solidFill>
                  <a:srgbClr val="2a2a29"/>
                </a:solidFill>
                <a:latin typeface="ITCTIV+TimesNewRomanPSMT"/>
                <a:cs typeface="ITCTIV+TimesNewRomanPSMT"/>
              </a:rPr>
              <a:t>ΣΤΑΥΡΟΣ</a:t>
            </a:r>
          </a:p>
          <a:p>
            <a:pPr marL="15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12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ΠΑΠΑΣ</a:t>
            </a:r>
            <a:r>
              <a:rPr dirty="0" sz="1100" spc="-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ΑΝΤΩΝΙΟΣ</a:t>
            </a:r>
          </a:p>
          <a:p>
            <a:pPr marL="11" marR="0">
              <a:lnSpc>
                <a:spcPts val="121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13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ΜΟΥΤΣΑΡΙΚΑΔΗΜΗΤΡΑ</a:t>
            </a:r>
          </a:p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14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ΜΑΜΑΛΗ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ΣΟΦΙΑ</a:t>
            </a:r>
          </a:p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15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ΧΑΡΜΠΗ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ΕΒΙΤΑ</a:t>
            </a:r>
            <a:r>
              <a:rPr dirty="0" sz="1100" spc="-39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ΣΟΦΙΑ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901" y="5993634"/>
            <a:ext cx="1095146" cy="241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Μαθηματικοί: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42472" y="5996530"/>
            <a:ext cx="3304425" cy="407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Παπανικολάου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Νικόλαος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Αθανασιάδης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Αχιλλέας-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Ντάμπος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Ιωάννης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0872" y="6331197"/>
            <a:ext cx="746760" cy="241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Φυσικοί: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42457" y="6334092"/>
            <a:ext cx="1456787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Σταυρίδης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Θεόδωρος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0841" y="6499976"/>
            <a:ext cx="895513" cy="410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Γεωλογίας: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Χημικοί: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2445" y="6502872"/>
            <a:ext cx="1483855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Μαμούρη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Αικατερίνη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42426" y="6671655"/>
            <a:ext cx="1214628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Αλεξιάδου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Βάσω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0826" y="6837538"/>
            <a:ext cx="842009" cy="241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4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Αγγλικών: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42398" y="6840434"/>
            <a:ext cx="2308096" cy="407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Σιούλα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Κική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Τασοπούλου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Μαρία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Αμανατίδης</a:t>
            </a:r>
            <a:r>
              <a:rPr dirty="0" sz="1200" spc="3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Νικόλαος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0775" y="7006321"/>
            <a:ext cx="1176379" cy="747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Γαλλικών:</a:t>
            </a:r>
          </a:p>
          <a:p>
            <a:pPr marL="1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Γερμανικών:</a:t>
            </a:r>
          </a:p>
          <a:p>
            <a:pPr marL="3" marR="0">
              <a:lnSpc>
                <a:spcPts val="13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Πληροφορικής: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Τεχνολογίας: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42360" y="7177996"/>
            <a:ext cx="3266324" cy="575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Μαρκοπούλου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Φιλιώ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Παντεκίδου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Ειρήνη</a:t>
            </a:r>
          </a:p>
          <a:p>
            <a:pPr marL="15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Γεωργαντοπούλου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Μαρία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Πατσαρίκας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Νικόλαος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Ηλιόπουλος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Γεώργιος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Μηνασίδης</a:t>
            </a:r>
            <a:r>
              <a:rPr dirty="0" sz="1200" spc="-6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Αριστοτέλης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0689" y="7681446"/>
            <a:ext cx="4585637" cy="1253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Φυσικής</a:t>
            </a:r>
            <a:r>
              <a:rPr dirty="0" sz="1200" spc="-66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 spc="-13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Αγωγής:</a:t>
            </a:r>
            <a:r>
              <a:rPr dirty="0" sz="1200" spc="1403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Σιδηρόπουλος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Παναγιώτης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Κατσαβούνη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Σμαρώ</a:t>
            </a:r>
          </a:p>
          <a:p>
            <a:pPr marL="6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Οικιακής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Οικονομίας:</a:t>
            </a:r>
            <a:r>
              <a:rPr dirty="0" sz="1100" spc="28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Αετόπουλος</a:t>
            </a:r>
            <a:r>
              <a:rPr dirty="0" sz="1200" spc="-22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21">
                <a:solidFill>
                  <a:srgbClr val="2a2a29"/>
                </a:solidFill>
                <a:latin typeface="ITCTIV+TimesNewRomanPSMT"/>
                <a:cs typeface="ITCTIV+TimesNewRomanPSMT"/>
              </a:rPr>
              <a:t>Τάσος</a:t>
            </a:r>
          </a:p>
          <a:p>
            <a:pPr marL="57" marR="0">
              <a:lnSpc>
                <a:spcPts val="132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Μουσικής:</a:t>
            </a:r>
          </a:p>
          <a:p>
            <a:pPr marL="4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Νομικών:</a:t>
            </a:r>
          </a:p>
          <a:p>
            <a:pPr marL="26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Καλλιτεχνικών:</a:t>
            </a:r>
          </a:p>
          <a:p>
            <a:pPr marL="11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Σχ.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Ν.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ΠΕ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25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:</a:t>
            </a:r>
          </a:p>
          <a:p>
            <a:pPr marL="0" marR="0">
              <a:lnSpc>
                <a:spcPts val="13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Γραμματεία: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42338" y="8021904"/>
            <a:ext cx="1143762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Ματθαίου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Όλγα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42293" y="8190683"/>
            <a:ext cx="1574595" cy="575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0">
                <a:solidFill>
                  <a:srgbClr val="2a2a29"/>
                </a:solidFill>
                <a:latin typeface="ITCTIV+TimesNewRomanPSMT"/>
                <a:cs typeface="ITCTIV+TimesNewRomanPSMT"/>
              </a:rPr>
              <a:t>Γκούτζας</a:t>
            </a:r>
            <a:r>
              <a:rPr dirty="0" sz="12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Δημήτρης</a:t>
            </a:r>
          </a:p>
          <a:p>
            <a:pPr marL="11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Μαρκόπουλος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Γιώργος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-17">
                <a:solidFill>
                  <a:srgbClr val="2a2a29"/>
                </a:solidFill>
                <a:latin typeface="ITCTIV+TimesNewRomanPSMT"/>
                <a:cs typeface="ITCTIV+TimesNewRomanPSMT"/>
              </a:rPr>
              <a:t>Τσικμή</a:t>
            </a:r>
            <a:r>
              <a:rPr dirty="0" sz="1200" spc="17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Ελευθερία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89985" y="8542159"/>
            <a:ext cx="2638321" cy="410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6296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Προσωπικό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2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Καθαριότητας: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Τσαουσίδου</a:t>
            </a:r>
            <a:r>
              <a:rPr dirty="0" sz="1200" spc="-56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Αθηνά,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Νταούκα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Πηνελόπη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42282" y="8697028"/>
            <a:ext cx="1613861" cy="238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Κάνουρα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Ελπίδα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ΠΕ</a:t>
            </a:r>
            <a:r>
              <a:rPr dirty="0" sz="12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200" spc="-45">
                <a:solidFill>
                  <a:srgbClr val="2a2a29"/>
                </a:solidFill>
                <a:latin typeface="ITCTIV+TimesNewRomanPSMT"/>
                <a:cs typeface="ITCTIV+TimesNewRomanPSMT"/>
              </a:rPr>
              <a:t>11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00863" y="9054672"/>
            <a:ext cx="2983056" cy="22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Δ.Σ.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100" spc="-3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ΣΥΛΛΟΓΟΥ</a:t>
            </a:r>
            <a:r>
              <a:rPr dirty="0" sz="1100" spc="3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ΓΟΝΕΩΝ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&amp;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 </a:t>
            </a:r>
            <a:r>
              <a:rPr dirty="0" sz="1100">
                <a:solidFill>
                  <a:srgbClr val="2a2a29"/>
                </a:solidFill>
                <a:latin typeface="JNGFMA+TimesNewRomanPS-BoldMT"/>
                <a:cs typeface="JNGFMA+TimesNewRomanPS-BoldMT"/>
              </a:rPr>
              <a:t>ΚΗΔΕΜΟΝΩΝ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44656" y="9407840"/>
            <a:ext cx="2895433" cy="747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732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ΒΟΥΝΙΣΙΟΣ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ΧΡΙΣΤΟΣ</a:t>
            </a:r>
            <a:r>
              <a:rPr dirty="0" sz="1100" spc="27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ΠΡΟΕΔΡΟΣ</a:t>
            </a:r>
          </a:p>
          <a:p>
            <a:pPr marL="176249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26">
                <a:solidFill>
                  <a:srgbClr val="2a2a29"/>
                </a:solidFill>
                <a:latin typeface="ITCTIV+TimesNewRomanPSMT"/>
                <a:cs typeface="ITCTIV+TimesNewRomanPSMT"/>
              </a:rPr>
              <a:t>ΓΕΩΡΓΟΥΛΗ</a:t>
            </a:r>
            <a:r>
              <a:rPr dirty="0" sz="1100" spc="-34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ΛΕΝΑ</a:t>
            </a:r>
            <a:r>
              <a:rPr dirty="0" sz="1100" spc="-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100" spc="-61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ΑΝΤΙΠΡΟΕΔΡΟΣ</a:t>
            </a:r>
          </a:p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6">
                <a:solidFill>
                  <a:srgbClr val="2a2a29"/>
                </a:solidFill>
                <a:latin typeface="ITCTIV+TimesNewRomanPSMT"/>
                <a:cs typeface="ITCTIV+TimesNewRomanPSMT"/>
              </a:rPr>
              <a:t>ΕΛΕΥΘΕΡΙΑΔΟΥ</a:t>
            </a:r>
            <a:r>
              <a:rPr dirty="0" sz="1100" spc="-25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ΣΗΜΕΛΑ</a:t>
            </a:r>
            <a:r>
              <a:rPr dirty="0" sz="1100" spc="-6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24">
                <a:solidFill>
                  <a:srgbClr val="2a2a29"/>
                </a:solidFill>
                <a:latin typeface="ITCTIV+TimesNewRomanPSMT"/>
                <a:cs typeface="ITCTIV+TimesNewRomanPSMT"/>
              </a:rPr>
              <a:t>ΓΡΑΜΜΑΤΕΑΣ</a:t>
            </a:r>
          </a:p>
          <a:p>
            <a:pPr marL="53191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1">
                <a:solidFill>
                  <a:srgbClr val="2a2a29"/>
                </a:solidFill>
                <a:latin typeface="ITCTIV+TimesNewRomanPSMT"/>
                <a:cs typeface="ITCTIV+TimesNewRomanPSMT"/>
              </a:rPr>
              <a:t>ΣΑΒΒΙΔΟΥ</a:t>
            </a:r>
            <a:r>
              <a:rPr dirty="0" sz="1100" spc="-3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ΕΥΗ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–</a:t>
            </a:r>
            <a:r>
              <a:rPr dirty="0" sz="1100" spc="-2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8">
                <a:solidFill>
                  <a:srgbClr val="2a2a29"/>
                </a:solidFill>
                <a:latin typeface="ITCTIV+TimesNewRomanPSMT"/>
                <a:cs typeface="ITCTIV+TimesNewRomanPSMT"/>
              </a:rPr>
              <a:t>ΤΑΜΙΑΣ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55993" y="10108871"/>
            <a:ext cx="2672639" cy="2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12">
                <a:solidFill>
                  <a:srgbClr val="2a2a29"/>
                </a:solidFill>
                <a:latin typeface="ITCTIV+TimesNewRomanPSMT"/>
                <a:cs typeface="ITCTIV+TimesNewRomanPSMT"/>
              </a:rPr>
              <a:t>ΚΑΡΑΔΗΜΟΣ</a:t>
            </a:r>
            <a:r>
              <a:rPr dirty="0" sz="1100" spc="-48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ΔΙΟΝΥΣΙΟΣ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-</a:t>
            </a:r>
            <a:r>
              <a:rPr dirty="0" sz="1100">
                <a:solidFill>
                  <a:srgbClr val="2a2a29"/>
                </a:solidFill>
                <a:latin typeface="ITCTIV+TimesNewRomanPSMT"/>
                <a:cs typeface="ITCTIV+TimesNewRomanPSMT"/>
              </a:rPr>
              <a:t> </a:t>
            </a:r>
            <a:r>
              <a:rPr dirty="0" sz="1100" spc="-13">
                <a:solidFill>
                  <a:srgbClr val="2a2a29"/>
                </a:solidFill>
                <a:latin typeface="ITCTIV+TimesNewRomanPSMT"/>
                <a:cs typeface="ITCTIV+TimesNewRomanPSMT"/>
              </a:rPr>
              <a:t>ΚΟΣΜΗΤΩΡ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2435" y="797907"/>
            <a:ext cx="865414" cy="1403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54"/>
              </a:lnSpc>
              <a:spcBef>
                <a:spcPts val="0"/>
              </a:spcBef>
              <a:spcAft>
                <a:spcPts val="0"/>
              </a:spcAft>
            </a:pPr>
            <a:r>
              <a:rPr dirty="0" sz="9700">
                <a:solidFill>
                  <a:srgbClr val="2b2b2a"/>
                </a:solidFill>
                <a:latin typeface="FDWTOR+Times New Roman"/>
                <a:cs typeface="FDWTOR+Times New Roman"/>
              </a:rPr>
              <a:t>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276" y="952756"/>
            <a:ext cx="593680" cy="1015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6950">
                <a:solidFill>
                  <a:srgbClr val="2b2b2a"/>
                </a:solidFill>
                <a:latin typeface="FDWTOR+Times New Roman"/>
                <a:cs typeface="FDWTOR+Times New Roman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7837" y="7488359"/>
            <a:ext cx="920724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ΑΝΑΣΤΑΣΙΑΔΗΣ</a:t>
            </a:r>
          </a:p>
          <a:p>
            <a:pPr marL="155008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ΙΩΑΝΝΗΣ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0507" y="7488359"/>
            <a:ext cx="94644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241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ΒΑΚΑΣΙΡΗΣ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0604" y="7488359"/>
            <a:ext cx="617486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ΒΑΣΑΔΗΣ</a:t>
            </a:r>
          </a:p>
          <a:p>
            <a:pPr marL="157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ΚΡΙΣΤΙΝΑ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6297" y="7488359"/>
            <a:ext cx="677265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88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ΒΑΣΑΛΟΣ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ΒΑΣΙΛΕΙΟΣ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4921" y="10045642"/>
            <a:ext cx="946442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91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ΒΟΥΝΙΣΙΟΣ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2057" y="10045642"/>
            <a:ext cx="543420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ΓΑΖΕΤΗ</a:t>
            </a:r>
          </a:p>
          <a:p>
            <a:pPr marL="1693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ΘΕΑΝΩ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11530" y="10045642"/>
            <a:ext cx="1035710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ΓΕΛΑΣΤΟΠΟΥΛΟΥ</a:t>
            </a:r>
          </a:p>
          <a:p>
            <a:pPr marL="19409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74974" y="10045642"/>
            <a:ext cx="539877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ΓΕΡΑΣΗ</a:t>
            </a:r>
          </a:p>
          <a:p>
            <a:pPr marL="4262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ΦΑΝΗ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6575" y="2548674"/>
            <a:ext cx="750760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807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ΓΚΟΥΜΑΣ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ΔΗΜΗΤΡΙΟΣ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8860" y="2548674"/>
            <a:ext cx="677380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ΓΚΟΥΤΖΑΣ</a:t>
            </a:r>
          </a:p>
          <a:p>
            <a:pPr marL="65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ΟΔΥΣΣΕΑΣ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7746" y="2548674"/>
            <a:ext cx="750760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391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ΓΟΥΤΣΙΟΣ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ΔΗΜΗΤΡΙΟΣ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52316" y="2548674"/>
            <a:ext cx="872832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ΔΗΜΟΠΟΥΛΟΣ</a:t>
            </a:r>
          </a:p>
          <a:p>
            <a:pPr marL="97754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ΒΑΣΙΛΕΙΟΣ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0372" y="5034718"/>
            <a:ext cx="643089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ΕΛΕΚΙΔΗΣ</a:t>
            </a:r>
          </a:p>
          <a:p>
            <a:pPr marL="1058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ΧΡΗΣΤΟΣ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36668" y="5034718"/>
            <a:ext cx="841743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28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ΖΑΠΟΥΝΙΔΗΣ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ΧΑΡΑΛΑΜΠΟΣ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22732" y="5034718"/>
            <a:ext cx="900836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ΖΟΥΜΠΑΝΙΩΤΗ</a:t>
            </a:r>
          </a:p>
          <a:p>
            <a:pPr marL="16552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05402" y="5034718"/>
            <a:ext cx="766648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ΖΟΥΝΖΟΥΡΑ</a:t>
            </a:r>
          </a:p>
          <a:p>
            <a:pPr marL="7001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ΠΑΡΑΣΚΕΥΗ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766" y="7488359"/>
            <a:ext cx="802424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525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ΘΕΟΧΑΡΗΣ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ΠΑΝΑΓΙΩΤΗΣ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56200" y="7488359"/>
            <a:ext cx="120270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114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ΚΑΛΑΪΤΖΙΔΗΣ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ΘΩΜΑΣ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 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ΠΑΝΑΓΙΩΤΗΣ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62166" y="7488359"/>
            <a:ext cx="821969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ΚΑΛΑΪΤΖΙΔΟΥ</a:t>
            </a:r>
          </a:p>
          <a:p>
            <a:pPr marL="10486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ΧΡΙΣΤΙΝΑ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39444" y="7488359"/>
            <a:ext cx="698525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ΚΑΛΟΥΛΗΣ</a:t>
            </a:r>
          </a:p>
          <a:p>
            <a:pPr marL="4742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ΑΓΓΕΛΟΣ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3358" y="10045642"/>
            <a:ext cx="877176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ΚΑΡΑΓΕΩΡΓΟΥ</a:t>
            </a:r>
          </a:p>
          <a:p>
            <a:pPr marL="19973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ΣΟΦΙΑ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18903" y="10045642"/>
            <a:ext cx="677265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20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ΚΕΣΙΔΗΣ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ΒΑΣΙΛΕΙΟΣ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12678" y="10045642"/>
            <a:ext cx="720813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723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ΝΤΕΛΑΣ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ΝΕΚΤΑΡΙΟΣ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87385" y="10045642"/>
            <a:ext cx="602513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887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ΟΥΖΑ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ΡΕΒΕΚΚΑ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2953" y="769684"/>
            <a:ext cx="874658" cy="14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9850">
                <a:solidFill>
                  <a:srgbClr val="2b2b2a"/>
                </a:solidFill>
                <a:latin typeface="FDWTOR+Times New Roman"/>
                <a:cs typeface="FDWTOR+Times New Roman"/>
              </a:rPr>
              <a:t>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8997" y="926539"/>
            <a:ext cx="599401" cy="102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95"/>
              </a:lnSpc>
              <a:spcBef>
                <a:spcPts val="0"/>
              </a:spcBef>
              <a:spcAft>
                <a:spcPts val="0"/>
              </a:spcAft>
            </a:pPr>
            <a:r>
              <a:rPr dirty="0" sz="7050">
                <a:solidFill>
                  <a:srgbClr val="2b2b2a"/>
                </a:solidFill>
                <a:latin typeface="FDWTOR+Times New Roman"/>
                <a:cs typeface="FDWTOR+Times New Roman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9621" y="7488359"/>
            <a:ext cx="877176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ΑΠΟΣΤΟΛΙΔΗΣ</a:t>
            </a:r>
          </a:p>
          <a:p>
            <a:pPr marL="16952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ΜΙΧΑΗΛ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23254" y="7486065"/>
            <a:ext cx="781850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36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ΚΑΤΣΑΒΟΣ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ΕΛΕΥΘΕΡΙΟΣ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0728" y="7488359"/>
            <a:ext cx="937298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ΚΡΑΓΙΟΠΟΥΛΟΣ</a:t>
            </a:r>
          </a:p>
          <a:p>
            <a:pPr marL="16516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7451" y="7488359"/>
            <a:ext cx="874890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622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ΚΤΕΝΙΔΟΥ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4924" y="10045642"/>
            <a:ext cx="946442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862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ΛΑΠΑΣ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18222" y="10045642"/>
            <a:ext cx="591083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ΜΑΜΑΛΗ</a:t>
            </a:r>
          </a:p>
          <a:p>
            <a:pPr marL="56681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ΣΟΦΙΑ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03745" y="10045642"/>
            <a:ext cx="851230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ΜΑΤΖΟΥΡΑΝΗ</a:t>
            </a:r>
          </a:p>
          <a:p>
            <a:pPr marL="5903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ΠΑΝΑΓΙΩΤΑ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44805" y="10045642"/>
            <a:ext cx="800252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ΜΟΥΤΣΑΡΙΚΑ</a:t>
            </a:r>
          </a:p>
          <a:p>
            <a:pPr marL="7639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ΔΗΜΗΤΡΑ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1090" y="2548674"/>
            <a:ext cx="901750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ΜΠΟΥΡΟΝΙΚΟΥ</a:t>
            </a:r>
          </a:p>
          <a:p>
            <a:pPr marL="155149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ΕΥΘΑΛΙΑ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5363" y="2548674"/>
            <a:ext cx="724357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9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ΜΩΥΣΙΔΗΣ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ΕΥΣΤΑΘΙΟΣ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9500" y="2548674"/>
            <a:ext cx="807224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56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ΝΙΚΟΛΑΪΔΗΣ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ΠΑΡΑΣΚΕΥΑΣ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3192" y="2548674"/>
            <a:ext cx="750989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ΝΤΡΟΥΦΛΙΑ</a:t>
            </a:r>
          </a:p>
          <a:p>
            <a:pPr marL="5178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0762" y="5034718"/>
            <a:ext cx="802424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91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ΠΑΝΤΟΥΛΗΣ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ΠΑΝΑΓΙΩΤΗΣ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43438" y="5034718"/>
            <a:ext cx="1262595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618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ΠΑΠΑΔΟΠΟΥΛΟΣ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ΑΘΑΝΑΣΙΟΣ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 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33440" y="5034718"/>
            <a:ext cx="679323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497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ΠΑΠΑΣ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ΑΝΤΩΝΙΟΣ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98406" y="5034718"/>
            <a:ext cx="980617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ΠΑΡΑΣΚΕΥΑΪΔΗΣ</a:t>
            </a:r>
          </a:p>
          <a:p>
            <a:pPr marL="262648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ΗΛΙΑΣ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3004" y="7487319"/>
            <a:ext cx="659892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ΠΑΥΛΙΔΗΣ</a:t>
            </a:r>
          </a:p>
          <a:p>
            <a:pPr marL="41774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ΙΩΑΝΝΗΣ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06135" y="7488359"/>
            <a:ext cx="502843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ΠΙΠΙΛΗ</a:t>
            </a:r>
          </a:p>
          <a:p>
            <a:pPr marL="3481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ΑΝΝΑ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46812" y="7488359"/>
            <a:ext cx="852601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ΣΑΜΟΘΡΑΚΗΣ</a:t>
            </a:r>
          </a:p>
          <a:p>
            <a:pPr marL="10693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ΖΑΧΑΡΙΑΣ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46160" y="7488359"/>
            <a:ext cx="88506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577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ΣΤΑΥΡΙΔΟΥ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ΜΑΡΙΑ-ΕΙΡΗΝΗ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15516" y="10045642"/>
            <a:ext cx="696183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ΤΖΙΑΤΖΙΟΥ</a:t>
            </a:r>
          </a:p>
          <a:p>
            <a:pPr marL="22232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ΑΝΤΙΓΟΝΗ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00647" y="10045642"/>
            <a:ext cx="744931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ΤΣΑΚΙΡΙΔΗΣ</a:t>
            </a:r>
          </a:p>
          <a:p>
            <a:pPr marL="12601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ΠΑΡΗΣ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9463" y="789357"/>
            <a:ext cx="868233" cy="1409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9750">
                <a:solidFill>
                  <a:srgbClr val="2b2b2a"/>
                </a:solidFill>
                <a:latin typeface="FDWTOR+Times New Roman"/>
                <a:cs typeface="FDWTOR+Times New Roman"/>
              </a:rPr>
              <a:t>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1897" y="944813"/>
            <a:ext cx="595426" cy="1019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2b2b2a"/>
                </a:solidFill>
                <a:latin typeface="FDWTOR+Times New Roman"/>
                <a:cs typeface="FDWTOR+Times New Roman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890" y="7488359"/>
            <a:ext cx="724585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ΑΛΕΞΙΑΔΟΥ</a:t>
            </a:r>
          </a:p>
          <a:p>
            <a:pPr marL="5198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ΒΙΚΤΩΡΙΑ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4998" y="7486065"/>
            <a:ext cx="838428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ΑΝΑΓΝΩΣΤΟΥ</a:t>
            </a:r>
          </a:p>
          <a:p>
            <a:pPr marL="11214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ΑΝΔΡΕΑΣ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7366" y="7488359"/>
            <a:ext cx="784021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ΑΠΟΣΤΟΛΟΥ</a:t>
            </a:r>
          </a:p>
          <a:p>
            <a:pPr marL="34146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ΕΥΡΥΠΙΔΗΣ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86737" y="7488359"/>
            <a:ext cx="750760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15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ΓΚΟΥΤΖΑΣ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106" y="10045642"/>
            <a:ext cx="946442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2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ΔΑΛΑΜΗΤΡΑΣ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ΚΩΝΣΤΑΝΤΙΝΟΣ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8584" y="10045642"/>
            <a:ext cx="710298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121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ΔΑΛΛΑ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ΕΛΕΥΘΕΡΙΑ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48343" y="10042037"/>
            <a:ext cx="1001877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405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ΔΗΜΗΤΡΙΑΔΗΣ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ΙΟΥΛΙΟΣ</a:t>
            </a:r>
            <a:r>
              <a:rPr dirty="0" sz="900" spc="271">
                <a:solidFill>
                  <a:srgbClr val="2a2a29"/>
                </a:solidFill>
                <a:latin typeface="NBFRAG+TrebuchetMS"/>
                <a:cs typeface="NBFRAG+TrebuchetMS"/>
              </a:rPr>
              <a:t> 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ΒΙΚΤΩΡ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4573" y="10045642"/>
            <a:ext cx="920724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29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ΙΩΑΝΝΟΥ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ΒΙΡΓΙΝΙΑ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 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ΜΑΡΙΑ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556500" cy="106806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2886" y="2551315"/>
            <a:ext cx="730072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29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ΚΟΥΤΡΑΣ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ΕΥΑΓΓΕΛΟΣ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8354" y="2548674"/>
            <a:ext cx="918324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ΜΤΣΕΝΤΛΙΣΒΙΛΙ</a:t>
            </a:r>
          </a:p>
          <a:p>
            <a:pPr marL="170845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ΜΑΡΙΑΜΙ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4984" y="2548674"/>
            <a:ext cx="876376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ΠΑΠΟΥΤΣΙΔΟΥ</a:t>
            </a:r>
          </a:p>
          <a:p>
            <a:pPr marL="177368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ΔΑΦΝΗ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86264" y="2548674"/>
            <a:ext cx="804824" cy="308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ΣΤΕΦΑΝΙΔΗΣ</a:t>
            </a:r>
          </a:p>
          <a:p>
            <a:pPr marL="117673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ΜΑΡΚΟΣ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5413" y="5034718"/>
            <a:ext cx="647433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488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ΤΑΤΟΛΑ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4779" y="5034718"/>
            <a:ext cx="545477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ΤΑΦΑΝΙ</a:t>
            </a:r>
          </a:p>
          <a:p>
            <a:pPr marL="87134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ΕΡΣΙ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45740" y="5034718"/>
            <a:ext cx="654748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83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ΤΖΕΛΟ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09688" y="5034718"/>
            <a:ext cx="957986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695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ΤΟΥΡΤΑ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ΧΡΙΣΤΙΝΑ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 </a:t>
            </a: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ΜΑΡΙΑ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06164" y="7487319"/>
            <a:ext cx="1375753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ΤΡΙΑΝΤΑΦΥΛΛΟΠΟΥΛΟΥ</a:t>
            </a:r>
          </a:p>
          <a:p>
            <a:pPr marL="49596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ΒΑΪΑ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85383" y="7488359"/>
            <a:ext cx="549935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506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ΤΣΑΝΙ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ΡΩΜΑΙΟ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67655" y="7488359"/>
            <a:ext cx="1113091" cy="30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658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ΤΣΙΑΜΗ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ΠΑΡΑΣΚΕΥΗ-ΑΝΘΙΑ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57210" y="10045642"/>
            <a:ext cx="800595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ΦΤΕΡΓΙΩΤΗΣ</a:t>
            </a:r>
          </a:p>
          <a:p>
            <a:pPr marL="96867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ΓΕΩΡΓΙΟΣ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97742" y="10045642"/>
            <a:ext cx="750760" cy="308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0" marR="0">
              <a:lnSpc>
                <a:spcPts val="1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ΦΤΕΡΙΩΤΗΣ</a:t>
            </a:r>
          </a:p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a2a29"/>
                </a:solidFill>
                <a:latin typeface="NBFRAG+TrebuchetMS"/>
                <a:cs typeface="NBFRAG+TrebuchetMS"/>
              </a:rPr>
              <a:t>ΔΗΜΗΤΡΙΟΣ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2022-06-20T17:42:07+00:00</dcterms:modified>
</cp:coreProperties>
</file>